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287" r:id="rId4"/>
    <p:sldId id="301" r:id="rId5"/>
    <p:sldId id="290" r:id="rId6"/>
    <p:sldId id="294" r:id="rId7"/>
    <p:sldId id="296" r:id="rId8"/>
    <p:sldId id="298" r:id="rId9"/>
    <p:sldId id="300" r:id="rId10"/>
    <p:sldId id="302" r:id="rId11"/>
    <p:sldId id="303" r:id="rId12"/>
    <p:sldId id="304" r:id="rId13"/>
    <p:sldId id="305" r:id="rId14"/>
    <p:sldId id="306" r:id="rId15"/>
    <p:sldId id="307" r:id="rId16"/>
    <p:sldId id="308" r:id="rId17"/>
    <p:sldId id="310" r:id="rId18"/>
    <p:sldId id="311" r:id="rId19"/>
    <p:sldId id="309" r:id="rId20"/>
    <p:sldId id="265" r:id="rId2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AD92F38-4CC4-49D4-854F-9520469815FE}">
          <p14:sldIdLst>
            <p14:sldId id="256"/>
            <p14:sldId id="287"/>
            <p14:sldId id="301"/>
            <p14:sldId id="290"/>
            <p14:sldId id="294"/>
            <p14:sldId id="296"/>
            <p14:sldId id="298"/>
            <p14:sldId id="300"/>
            <p14:sldId id="302"/>
            <p14:sldId id="303"/>
            <p14:sldId id="304"/>
            <p14:sldId id="305"/>
            <p14:sldId id="306"/>
            <p14:sldId id="307"/>
            <p14:sldId id="308"/>
            <p14:sldId id="310"/>
            <p14:sldId id="311"/>
            <p14:sldId id="309"/>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86395" autoAdjust="0"/>
  </p:normalViewPr>
  <p:slideViewPr>
    <p:cSldViewPr snapToGrid="0">
      <p:cViewPr varScale="1">
        <p:scale>
          <a:sx n="99" d="100"/>
          <a:sy n="99" d="100"/>
        </p:scale>
        <p:origin x="306" y="90"/>
      </p:cViewPr>
      <p:guideLst/>
    </p:cSldViewPr>
  </p:slideViewPr>
  <p:outlineViewPr>
    <p:cViewPr>
      <p:scale>
        <a:sx n="33" d="100"/>
        <a:sy n="33" d="100"/>
      </p:scale>
      <p:origin x="0" y="-3444"/>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358705161854769E-2"/>
          <c:y val="5.0925925925925923E-2"/>
          <c:w val="0.74421062992125986"/>
          <c:h val="0.8416746864975212"/>
        </c:manualLayout>
      </c:layout>
      <c:lineChart>
        <c:grouping val="standard"/>
        <c:varyColors val="0"/>
        <c:ser>
          <c:idx val="0"/>
          <c:order val="0"/>
          <c:tx>
            <c:strRef>
              <c:f>Déclarartion!$A$2</c:f>
              <c:strCache>
                <c:ptCount val="1"/>
                <c:pt idx="0">
                  <c:v>ADR</c:v>
                </c:pt>
              </c:strCache>
            </c:strRef>
          </c:tx>
          <c:spPr>
            <a:ln w="28575" cap="rnd">
              <a:solidFill>
                <a:schemeClr val="accent1"/>
              </a:solidFill>
              <a:round/>
            </a:ln>
            <a:effectLst/>
          </c:spPr>
          <c:marker>
            <c:symbol val="none"/>
          </c:marker>
          <c:dLbls>
            <c:dLbl>
              <c:idx val="3"/>
              <c:layout>
                <c:manualLayout>
                  <c:x val="-7.0296551815754397E-3"/>
                  <c:y val="-3.3453194108339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39B-4722-9AA0-30D9FF0BEDE4}"/>
                </c:ext>
              </c:extLst>
            </c:dLbl>
            <c:dLbl>
              <c:idx val="4"/>
              <c:layout>
                <c:manualLayout>
                  <c:x val="-8.5917015254119135E-17"/>
                  <c:y val="-2.00719164650036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39B-4722-9AA0-30D9FF0BEDE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Déclarartion!$B$1:$G$1</c:f>
              <c:numCache>
                <c:formatCode>General</c:formatCode>
                <c:ptCount val="6"/>
                <c:pt idx="0">
                  <c:v>2018</c:v>
                </c:pt>
                <c:pt idx="1">
                  <c:v>2019</c:v>
                </c:pt>
                <c:pt idx="2">
                  <c:v>2020</c:v>
                </c:pt>
                <c:pt idx="3">
                  <c:v>2021</c:v>
                </c:pt>
                <c:pt idx="4">
                  <c:v>2022</c:v>
                </c:pt>
                <c:pt idx="5">
                  <c:v>2023</c:v>
                </c:pt>
              </c:numCache>
            </c:numRef>
          </c:cat>
          <c:val>
            <c:numRef>
              <c:f>Déclarartion!$B$2:$G$2</c:f>
              <c:numCache>
                <c:formatCode>General</c:formatCode>
                <c:ptCount val="6"/>
                <c:pt idx="0">
                  <c:v>80</c:v>
                </c:pt>
                <c:pt idx="1">
                  <c:v>81</c:v>
                </c:pt>
                <c:pt idx="2">
                  <c:v>97</c:v>
                </c:pt>
                <c:pt idx="3">
                  <c:v>133</c:v>
                </c:pt>
                <c:pt idx="4">
                  <c:v>129</c:v>
                </c:pt>
                <c:pt idx="5">
                  <c:v>113</c:v>
                </c:pt>
              </c:numCache>
            </c:numRef>
          </c:val>
          <c:smooth val="0"/>
          <c:extLst>
            <c:ext xmlns:c16="http://schemas.microsoft.com/office/drawing/2014/chart" uri="{C3380CC4-5D6E-409C-BE32-E72D297353CC}">
              <c16:uniqueId val="{00000000-E802-4DEC-BC36-E29916DBD6C8}"/>
            </c:ext>
          </c:extLst>
        </c:ser>
        <c:ser>
          <c:idx val="1"/>
          <c:order val="1"/>
          <c:tx>
            <c:strRef>
              <c:f>Déclarartion!$A$3</c:f>
              <c:strCache>
                <c:ptCount val="1"/>
                <c:pt idx="0">
                  <c:v>RID</c:v>
                </c:pt>
              </c:strCache>
            </c:strRef>
          </c:tx>
          <c:spPr>
            <a:ln w="28575" cap="rnd">
              <a:solidFill>
                <a:schemeClr val="accent2"/>
              </a:solidFill>
              <a:round/>
            </a:ln>
            <a:effectLst/>
          </c:spPr>
          <c:marker>
            <c:symbol val="none"/>
          </c:marker>
          <c:dLbls>
            <c:dLbl>
              <c:idx val="2"/>
              <c:layout>
                <c:manualLayout>
                  <c:x val="-8.5917015254119135E-17"/>
                  <c:y val="-3.010787469750541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39B-4722-9AA0-30D9FF0BEDE4}"/>
                </c:ext>
              </c:extLst>
            </c:dLbl>
            <c:dLbl>
              <c:idx val="3"/>
              <c:layout>
                <c:manualLayout>
                  <c:x val="-2.3432183938584799E-3"/>
                  <c:y val="-3.01078746975055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39B-4722-9AA0-30D9FF0BEDE4}"/>
                </c:ext>
              </c:extLst>
            </c:dLbl>
            <c:dLbl>
              <c:idx val="4"/>
              <c:layout>
                <c:manualLayout>
                  <c:x val="-8.5917015254119135E-17"/>
                  <c:y val="-4.01438329300072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39B-4722-9AA0-30D9FF0BEDE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Déclarartion!$B$1:$G$1</c:f>
              <c:numCache>
                <c:formatCode>General</c:formatCode>
                <c:ptCount val="6"/>
                <c:pt idx="0">
                  <c:v>2018</c:v>
                </c:pt>
                <c:pt idx="1">
                  <c:v>2019</c:v>
                </c:pt>
                <c:pt idx="2">
                  <c:v>2020</c:v>
                </c:pt>
                <c:pt idx="3">
                  <c:v>2021</c:v>
                </c:pt>
                <c:pt idx="4">
                  <c:v>2022</c:v>
                </c:pt>
                <c:pt idx="5">
                  <c:v>2023</c:v>
                </c:pt>
              </c:numCache>
            </c:numRef>
          </c:cat>
          <c:val>
            <c:numRef>
              <c:f>Déclarartion!$B$3:$G$3</c:f>
              <c:numCache>
                <c:formatCode>General</c:formatCode>
                <c:ptCount val="6"/>
                <c:pt idx="0">
                  <c:v>13</c:v>
                </c:pt>
                <c:pt idx="1">
                  <c:v>8</c:v>
                </c:pt>
                <c:pt idx="2">
                  <c:v>15</c:v>
                </c:pt>
                <c:pt idx="3">
                  <c:v>18</c:v>
                </c:pt>
                <c:pt idx="4">
                  <c:v>20</c:v>
                </c:pt>
                <c:pt idx="5">
                  <c:v>16</c:v>
                </c:pt>
              </c:numCache>
            </c:numRef>
          </c:val>
          <c:smooth val="0"/>
          <c:extLst>
            <c:ext xmlns:c16="http://schemas.microsoft.com/office/drawing/2014/chart" uri="{C3380CC4-5D6E-409C-BE32-E72D297353CC}">
              <c16:uniqueId val="{00000001-E802-4DEC-BC36-E29916DBD6C8}"/>
            </c:ext>
          </c:extLst>
        </c:ser>
        <c:ser>
          <c:idx val="2"/>
          <c:order val="2"/>
          <c:tx>
            <c:strRef>
              <c:f>Déclarartion!$A$4</c:f>
              <c:strCache>
                <c:ptCount val="1"/>
                <c:pt idx="0">
                  <c:v>ADN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Déclarartion!$B$1:$G$1</c:f>
              <c:numCache>
                <c:formatCode>General</c:formatCode>
                <c:ptCount val="6"/>
                <c:pt idx="0">
                  <c:v>2018</c:v>
                </c:pt>
                <c:pt idx="1">
                  <c:v>2019</c:v>
                </c:pt>
                <c:pt idx="2">
                  <c:v>2020</c:v>
                </c:pt>
                <c:pt idx="3">
                  <c:v>2021</c:v>
                </c:pt>
                <c:pt idx="4">
                  <c:v>2022</c:v>
                </c:pt>
                <c:pt idx="5">
                  <c:v>2023</c:v>
                </c:pt>
              </c:numCache>
            </c:numRef>
          </c:cat>
          <c:val>
            <c:numRef>
              <c:f>Déclarartion!$B$4:$G$4</c:f>
              <c:numCache>
                <c:formatCode>General</c:formatCode>
                <c:ptCount val="6"/>
                <c:pt idx="0">
                  <c:v>0</c:v>
                </c:pt>
                <c:pt idx="1">
                  <c:v>0</c:v>
                </c:pt>
                <c:pt idx="2">
                  <c:v>1</c:v>
                </c:pt>
                <c:pt idx="3">
                  <c:v>0</c:v>
                </c:pt>
                <c:pt idx="4">
                  <c:v>1</c:v>
                </c:pt>
                <c:pt idx="5">
                  <c:v>2</c:v>
                </c:pt>
              </c:numCache>
            </c:numRef>
          </c:val>
          <c:smooth val="0"/>
          <c:extLst>
            <c:ext xmlns:c16="http://schemas.microsoft.com/office/drawing/2014/chart" uri="{C3380CC4-5D6E-409C-BE32-E72D297353CC}">
              <c16:uniqueId val="{00000002-E802-4DEC-BC36-E29916DBD6C8}"/>
            </c:ext>
          </c:extLst>
        </c:ser>
        <c:dLbls>
          <c:showLegendKey val="0"/>
          <c:showVal val="1"/>
          <c:showCatName val="0"/>
          <c:showSerName val="0"/>
          <c:showPercent val="0"/>
          <c:showBubbleSize val="0"/>
        </c:dLbls>
        <c:smooth val="0"/>
        <c:axId val="1641972304"/>
        <c:axId val="1641968976"/>
      </c:lineChart>
      <c:catAx>
        <c:axId val="164197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1968976"/>
        <c:crosses val="autoZero"/>
        <c:auto val="1"/>
        <c:lblAlgn val="ctr"/>
        <c:lblOffset val="100"/>
        <c:noMultiLvlLbl val="0"/>
      </c:catAx>
      <c:valAx>
        <c:axId val="1641968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1972304"/>
        <c:crosses val="autoZero"/>
        <c:crossBetween val="between"/>
      </c:valAx>
      <c:spPr>
        <a:noFill/>
        <a:ln>
          <a:noFill/>
        </a:ln>
        <a:effectLst/>
      </c:spPr>
    </c:plotArea>
    <c:legend>
      <c:legendPos val="r"/>
      <c:layout>
        <c:manualLayout>
          <c:xMode val="edge"/>
          <c:yMode val="edge"/>
          <c:x val="0.8698224098764995"/>
          <c:y val="0.6963277085431292"/>
          <c:w val="0.1090886245787742"/>
          <c:h val="0.169357980522865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8778CFF-68BD-4863-9E7C-D5CB446ABF96}" type="datetimeFigureOut">
              <a:rPr lang="en-GB" smtClean="0"/>
              <a:t>19/06/2024</a:t>
            </a:fld>
            <a:endParaRPr lang="en-GB"/>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A8568B-4DC9-4AB6-8E5A-EC8A33B4F30E}" type="slidenum">
              <a:rPr lang="en-GB" smtClean="0"/>
              <a:t>‹N°›</a:t>
            </a:fld>
            <a:endParaRPr lang="en-GB"/>
          </a:p>
        </p:txBody>
      </p:sp>
    </p:spTree>
    <p:extLst>
      <p:ext uri="{BB962C8B-B14F-4D97-AF65-F5344CB8AC3E}">
        <p14:creationId xmlns:p14="http://schemas.microsoft.com/office/powerpoint/2010/main" val="423830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3A8568B-4DC9-4AB6-8E5A-EC8A33B4F30E}" type="slidenum">
              <a:rPr lang="en-GB" smtClean="0"/>
              <a:t>1</a:t>
            </a:fld>
            <a:endParaRPr lang="en-GB"/>
          </a:p>
        </p:txBody>
      </p:sp>
    </p:spTree>
    <p:extLst>
      <p:ext uri="{BB962C8B-B14F-4D97-AF65-F5344CB8AC3E}">
        <p14:creationId xmlns:p14="http://schemas.microsoft.com/office/powerpoint/2010/main" val="185084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3A8568B-4DC9-4AB6-8E5A-EC8A33B4F30E}" type="slidenum">
              <a:rPr lang="en-GB" smtClean="0"/>
              <a:t>4</a:t>
            </a:fld>
            <a:endParaRPr lang="en-GB"/>
          </a:p>
        </p:txBody>
      </p:sp>
    </p:spTree>
    <p:extLst>
      <p:ext uri="{BB962C8B-B14F-4D97-AF65-F5344CB8AC3E}">
        <p14:creationId xmlns:p14="http://schemas.microsoft.com/office/powerpoint/2010/main" val="97298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7B413B0-A9B0-4529-BD4F-3D030635E6CA}" type="slidenum">
              <a:rPr lang="fr-FR" smtClean="0"/>
              <a:t>6</a:t>
            </a:fld>
            <a:endParaRPr lang="fr-FR"/>
          </a:p>
        </p:txBody>
      </p:sp>
    </p:spTree>
    <p:extLst>
      <p:ext uri="{BB962C8B-B14F-4D97-AF65-F5344CB8AC3E}">
        <p14:creationId xmlns:p14="http://schemas.microsoft.com/office/powerpoint/2010/main" val="213849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13A8568B-4DC9-4AB6-8E5A-EC8A33B4F30E}" type="slidenum">
              <a:rPr lang="en-GB" smtClean="0"/>
              <a:t>19</a:t>
            </a:fld>
            <a:endParaRPr lang="en-GB"/>
          </a:p>
        </p:txBody>
      </p:sp>
    </p:spTree>
    <p:extLst>
      <p:ext uri="{BB962C8B-B14F-4D97-AF65-F5344CB8AC3E}">
        <p14:creationId xmlns:p14="http://schemas.microsoft.com/office/powerpoint/2010/main" val="24083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81156" y="3953022"/>
            <a:ext cx="4712677" cy="2904977"/>
          </a:xfrm>
          <a:prstGeom prst="rect">
            <a:avLst/>
          </a:prstGeom>
        </p:spPr>
        <p:txBody>
          <a:bodyPr anchor="ctr" anchorCtr="0"/>
          <a:lstStyle>
            <a:lvl1pPr algn="ctr">
              <a:defRPr sz="6000">
                <a:solidFill>
                  <a:schemeClr val="accent1">
                    <a:lumMod val="75000"/>
                  </a:schemeClr>
                </a:solidFill>
                <a:latin typeface="Gill Sans MT" panose="020B0502020104020203" pitchFamily="34" charset="0"/>
              </a:defRPr>
            </a:lvl1pPr>
          </a:lstStyle>
          <a:p>
            <a:r>
              <a:rPr lang="fr-FR" smtClean="0"/>
              <a:t>Modifiez le style du titre</a:t>
            </a:r>
            <a:endParaRPr lang="fr-FR" dirty="0"/>
          </a:p>
        </p:txBody>
      </p:sp>
      <p:sp>
        <p:nvSpPr>
          <p:cNvPr id="10" name="Espace réservé de la date 3"/>
          <p:cNvSpPr>
            <a:spLocks noGrp="1"/>
          </p:cNvSpPr>
          <p:nvPr>
            <p:ph type="dt" sz="half" idx="10"/>
          </p:nvPr>
        </p:nvSpPr>
        <p:spPr>
          <a:xfrm>
            <a:off x="9003323" y="5275385"/>
            <a:ext cx="1266092" cy="1209821"/>
          </a:xfrm>
          <a:prstGeom prst="rect">
            <a:avLst/>
          </a:prstGeom>
        </p:spPr>
        <p:txBody>
          <a:bodyPr anchor="ctr" anchorCtr="0"/>
          <a:lstStyle>
            <a:lvl1pPr algn="ctr">
              <a:defRPr>
                <a:solidFill>
                  <a:schemeClr val="bg1"/>
                </a:solidFill>
                <a:latin typeface="Gill Sans MT" panose="020B0502020104020203" pitchFamily="34" charset="0"/>
              </a:defRPr>
            </a:lvl1pPr>
          </a:lstStyle>
          <a:p>
            <a:fld id="{7E91E421-DCD3-4040-AB3D-95815A63EC63}" type="datetime1">
              <a:rPr lang="fr-FR" smtClean="0"/>
              <a:t>19/06/2024</a:t>
            </a:fld>
            <a:endParaRPr lang="fr-FR" dirty="0"/>
          </a:p>
        </p:txBody>
      </p:sp>
      <p:sp>
        <p:nvSpPr>
          <p:cNvPr id="11" name="Sous-titre 2"/>
          <p:cNvSpPr>
            <a:spLocks noGrp="1"/>
          </p:cNvSpPr>
          <p:nvPr>
            <p:ph type="subTitle" idx="1"/>
          </p:nvPr>
        </p:nvSpPr>
        <p:spPr>
          <a:xfrm>
            <a:off x="1765494" y="957312"/>
            <a:ext cx="9144000" cy="1655762"/>
          </a:xfrm>
          <a:prstGeom prst="rect">
            <a:avLst/>
          </a:prstGeom>
        </p:spPr>
        <p:txBody>
          <a:bodyPr anchor="ctr" anchorCtr="0"/>
          <a:lstStyle>
            <a:lvl1pPr marL="0" indent="0" algn="ctr">
              <a:buNone/>
              <a:defRPr sz="2400">
                <a:solidFill>
                  <a:schemeClr val="tx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spTree>
    <p:extLst>
      <p:ext uri="{BB962C8B-B14F-4D97-AF65-F5344CB8AC3E}">
        <p14:creationId xmlns:p14="http://schemas.microsoft.com/office/powerpoint/2010/main" val="340498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D3BC45-6652-47C0-98DE-A593EF027842}" type="datetime1">
              <a:rPr lang="fr-FR" smtClean="0"/>
              <a:t>19/06/2024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51810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513499-1CF2-4DB0-9BF4-AACBF39C5B7D}" type="datetime1">
              <a:rPr lang="fr-FR" smtClean="0"/>
              <a:t>19/06/2024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8234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5E6644-9920-4A5E-A4F5-1A95D317047A}" type="datetime1">
              <a:rPr lang="fr-FR" smtClean="0"/>
              <a:t>19/06/2024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8805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ctr" anchorCtr="0"/>
          <a:lstStyle>
            <a:lvl1pPr algn="ctr">
              <a:defRPr sz="6000"/>
            </a:lvl1pPr>
          </a:lstStyle>
          <a:p>
            <a:r>
              <a:rPr lang="fr-FR" dirty="0" smtClean="0"/>
              <a:t>Modifiez le style du titre</a:t>
            </a:r>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DB72943-FA3F-48CF-9A7F-98AD52DAF2E9}" type="datetime1">
              <a:rPr lang="fr-FR" smtClean="0"/>
              <a:t>19/06/2024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48678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116BCE42-1DCA-4DFE-8BC5-C6C0B9304261}" type="datetime1">
              <a:rPr lang="fr-FR" smtClean="0"/>
              <a:t>19/06/2024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207163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nchorCtr="0"/>
          <a:lstStyle>
            <a:lvl1pPr algn="ctr">
              <a:defRPr sz="6000"/>
            </a:lvl1pPr>
          </a:lstStyle>
          <a:p>
            <a:r>
              <a:rPr lang="fr-FR" dirty="0" smtClean="0"/>
              <a:t>Modifiez le style du titre</a:t>
            </a:r>
            <a:endParaRPr lang="fr-FR" dirty="0"/>
          </a:p>
        </p:txBody>
      </p:sp>
      <p:sp>
        <p:nvSpPr>
          <p:cNvPr id="3" name="Espace réservé du texte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smtClean="0"/>
              <a:t>Modifiez les styles du texte du masque</a:t>
            </a:r>
          </a:p>
        </p:txBody>
      </p:sp>
      <p:sp>
        <p:nvSpPr>
          <p:cNvPr id="4" name="Espace réservé de la date 3"/>
          <p:cNvSpPr>
            <a:spLocks noGrp="1"/>
          </p:cNvSpPr>
          <p:nvPr>
            <p:ph type="dt" sz="half" idx="10"/>
          </p:nvPr>
        </p:nvSpPr>
        <p:spPr/>
        <p:txBody>
          <a:bodyPr/>
          <a:lstStyle/>
          <a:p>
            <a:fld id="{78AEE59B-8FF4-4FAF-904A-3D50E50ACBA6}" type="datetime1">
              <a:rPr lang="fr-FR" smtClean="0"/>
              <a:t>19/06/2024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15024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AF99D94-FADB-4316-A9AE-EE00467F4E3B}" type="datetime1">
              <a:rPr lang="fr-FR" smtClean="0"/>
              <a:t>19/06/2024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06372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05EB4DB-D7BB-4451-971F-01D9B92F767E}" type="datetime1">
              <a:rPr lang="fr-FR" smtClean="0"/>
              <a:t>19/06/2024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13199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FDBABB-E505-4D0C-8BBB-A7DD39209022}" type="datetime1">
              <a:rPr lang="fr-FR" smtClean="0"/>
              <a:t>19/06/2024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3747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695797-D657-4F22-BB6A-EF67DBC4DE9C}" type="datetime1">
              <a:rPr lang="fr-FR" smtClean="0"/>
              <a:t>19/06/2024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38767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90A3F3F-AD1A-476E-90A7-AC6B1E80C9BC}" type="datetime1">
              <a:rPr lang="fr-FR" smtClean="0"/>
              <a:t>19/06/2024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992282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724826" y="5168684"/>
            <a:ext cx="1201119" cy="14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951" y="5168684"/>
            <a:ext cx="1501704" cy="1294108"/>
          </a:xfrm>
          <a:prstGeom prst="rect">
            <a:avLst/>
          </a:prstGeom>
        </p:spPr>
      </p:pic>
    </p:spTree>
    <p:extLst>
      <p:ext uri="{BB962C8B-B14F-4D97-AF65-F5344CB8AC3E}">
        <p14:creationId xmlns:p14="http://schemas.microsoft.com/office/powerpoint/2010/main" val="269996959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6F8C1322-6BC5-439A-A65E-FF8BD9BC25DD}" type="datetime1">
              <a:rPr lang="fr-FR" smtClean="0"/>
              <a:t>19/06/2024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587A0F32-4638-43A6-B792-22B1EF3848A9}" type="slidenum">
              <a:rPr lang="fr-FR" smtClean="0"/>
              <a:pPr/>
              <a:t>‹N°›</a:t>
            </a:fld>
            <a:endParaRPr lang="fr-FR" dirty="0"/>
          </a:p>
        </p:txBody>
      </p:sp>
      <p:sp>
        <p:nvSpPr>
          <p:cNvPr id="7" name="Rectangle 6"/>
          <p:cNvSpPr/>
          <p:nvPr userDrawn="1"/>
        </p:nvSpPr>
        <p:spPr>
          <a:xfrm>
            <a:off x="472698" y="4734732"/>
            <a:ext cx="1046136" cy="137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9966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datmd.din.developpement-durable.gouv.f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decla-event-tmd@developpement-durable.gouv.f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1629" y="1408245"/>
            <a:ext cx="10769600" cy="4076506"/>
          </a:xfrm>
        </p:spPr>
        <p:txBody>
          <a:bodyPr/>
          <a:lstStyle/>
          <a:p>
            <a:r>
              <a:rPr lang="fr-FR" sz="4400" b="1" dirty="0" smtClean="0">
                <a:solidFill>
                  <a:schemeClr val="tx1"/>
                </a:solidFill>
                <a:effectLst>
                  <a:outerShdw blurRad="38100" dist="38100" dir="2700000" algn="tl">
                    <a:srgbClr val="000000">
                      <a:alpha val="43137"/>
                    </a:srgbClr>
                  </a:outerShdw>
                </a:effectLst>
              </a:rPr>
              <a:t>TELE DECLARATION D’EVENEMENT TMD</a:t>
            </a:r>
            <a:br>
              <a:rPr lang="fr-FR" sz="4400" b="1" dirty="0" smtClean="0">
                <a:solidFill>
                  <a:schemeClr val="tx1"/>
                </a:solidFill>
                <a:effectLst>
                  <a:outerShdw blurRad="38100" dist="38100" dir="2700000" algn="tl">
                    <a:srgbClr val="000000">
                      <a:alpha val="43137"/>
                    </a:srgbClr>
                  </a:outerShdw>
                </a:effectLst>
              </a:rPr>
            </a:br>
            <a:r>
              <a:rPr lang="fr-FR" sz="4400" b="1" dirty="0" smtClean="0">
                <a:solidFill>
                  <a:schemeClr val="tx1"/>
                </a:solidFill>
                <a:effectLst>
                  <a:outerShdw blurRad="38100" dist="38100" dir="2700000" algn="tl">
                    <a:srgbClr val="000000">
                      <a:alpha val="43137"/>
                    </a:srgbClr>
                  </a:outerShdw>
                </a:effectLst>
              </a:rPr>
              <a:t/>
            </a:r>
            <a:br>
              <a:rPr lang="fr-FR" sz="4400" b="1" dirty="0" smtClean="0">
                <a:solidFill>
                  <a:schemeClr val="tx1"/>
                </a:solidFill>
                <a:effectLst>
                  <a:outerShdw blurRad="38100" dist="38100" dir="2700000" algn="tl">
                    <a:srgbClr val="000000">
                      <a:alpha val="43137"/>
                    </a:srgbClr>
                  </a:outerShdw>
                </a:effectLst>
              </a:rPr>
            </a:br>
            <a:r>
              <a:rPr lang="fr-FR" sz="4400" b="1" dirty="0" err="1" smtClean="0">
                <a:solidFill>
                  <a:schemeClr val="tx1"/>
                </a:solidFill>
              </a:rPr>
              <a:t>Decla</a:t>
            </a:r>
            <a:r>
              <a:rPr lang="fr-FR" sz="4400" b="1" dirty="0" smtClean="0">
                <a:solidFill>
                  <a:schemeClr val="tx1"/>
                </a:solidFill>
              </a:rPr>
              <a:t>-Event-TMD</a:t>
            </a:r>
            <a:endParaRPr lang="fr-FR" sz="4400" b="1" dirty="0">
              <a:solidFill>
                <a:schemeClr val="tx1"/>
              </a:solidFill>
            </a:endParaRPr>
          </a:p>
        </p:txBody>
      </p:sp>
    </p:spTree>
    <p:extLst>
      <p:ext uri="{BB962C8B-B14F-4D97-AF65-F5344CB8AC3E}">
        <p14:creationId xmlns:p14="http://schemas.microsoft.com/office/powerpoint/2010/main" val="284035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lgn="ctr">
              <a:buFont typeface="+mj-lt"/>
              <a:buAutoNum type="romanUcPeriod" startAt="10"/>
            </a:pPr>
            <a:r>
              <a:rPr lang="fr-FR" dirty="0" smtClean="0"/>
              <a:t>Descriptions des évènements déclarés</a:t>
            </a:r>
            <a:endParaRPr lang="fr-FR" dirty="0"/>
          </a:p>
        </p:txBody>
      </p:sp>
      <p:sp>
        <p:nvSpPr>
          <p:cNvPr id="3" name="Espace réservé du contenu 2"/>
          <p:cNvSpPr>
            <a:spLocks noGrp="1"/>
          </p:cNvSpPr>
          <p:nvPr>
            <p:ph idx="1"/>
          </p:nvPr>
        </p:nvSpPr>
        <p:spPr>
          <a:xfrm>
            <a:off x="838200" y="1690688"/>
            <a:ext cx="10515600" cy="4486275"/>
          </a:xfrm>
        </p:spPr>
        <p:txBody>
          <a:bodyPr>
            <a:normAutofit lnSpcReduction="10000"/>
          </a:bodyPr>
          <a:lstStyle/>
          <a:p>
            <a:r>
              <a:rPr lang="fr-FR" u="sng" dirty="0" smtClean="0"/>
              <a:t>Pour l’ADR </a:t>
            </a:r>
            <a:r>
              <a:rPr lang="fr-FR" dirty="0" smtClean="0"/>
              <a:t>:</a:t>
            </a:r>
          </a:p>
          <a:p>
            <a:pPr marL="514350" indent="-514350">
              <a:buFont typeface="+mj-lt"/>
              <a:buAutoNum type="arabicPeriod"/>
            </a:pPr>
            <a:r>
              <a:rPr lang="fr-FR" dirty="0" smtClean="0"/>
              <a:t>Chute ou perte de cargaisons MD</a:t>
            </a:r>
          </a:p>
          <a:p>
            <a:pPr marL="514350" indent="-514350">
              <a:buFont typeface="+mj-lt"/>
              <a:buAutoNum type="arabicPeriod"/>
            </a:pPr>
            <a:r>
              <a:rPr lang="fr-FR" dirty="0"/>
              <a:t>Renversement sur la route, bas-côté ou sortie de route</a:t>
            </a:r>
          </a:p>
          <a:p>
            <a:pPr marL="514350" indent="-514350">
              <a:buFont typeface="+mj-lt"/>
              <a:buAutoNum type="arabicPeriod"/>
            </a:pPr>
            <a:r>
              <a:rPr lang="fr-FR" dirty="0" smtClean="0"/>
              <a:t>Collision </a:t>
            </a:r>
            <a:r>
              <a:rPr lang="fr-FR" dirty="0"/>
              <a:t>avec un véhicule tiers</a:t>
            </a:r>
          </a:p>
          <a:p>
            <a:pPr marL="514350" indent="-514350">
              <a:buFont typeface="+mj-lt"/>
              <a:buAutoNum type="arabicPeriod"/>
            </a:pPr>
            <a:r>
              <a:rPr lang="fr-FR" dirty="0" smtClean="0"/>
              <a:t>Feu </a:t>
            </a:r>
            <a:r>
              <a:rPr lang="fr-FR" dirty="0" smtClean="0"/>
              <a:t>du matériel roulant ou du contenant MD</a:t>
            </a:r>
          </a:p>
          <a:p>
            <a:pPr marL="514350" indent="-514350">
              <a:buFont typeface="+mj-lt"/>
              <a:buAutoNum type="arabicPeriod"/>
            </a:pPr>
            <a:r>
              <a:rPr lang="fr-FR" dirty="0" smtClean="0"/>
              <a:t>Conducteur </a:t>
            </a:r>
            <a:r>
              <a:rPr lang="fr-FR" dirty="0" smtClean="0"/>
              <a:t>ou opérateur blessé par la projection du produit</a:t>
            </a:r>
          </a:p>
          <a:p>
            <a:pPr lvl="0"/>
            <a:r>
              <a:rPr lang="fr-FR" u="sng" dirty="0" smtClean="0">
                <a:solidFill>
                  <a:prstClr val="black"/>
                </a:solidFill>
              </a:rPr>
              <a:t>Pour </a:t>
            </a:r>
            <a:r>
              <a:rPr lang="fr-FR" u="sng" dirty="0" smtClean="0">
                <a:solidFill>
                  <a:prstClr val="black"/>
                </a:solidFill>
              </a:rPr>
              <a:t>l’ADN</a:t>
            </a:r>
            <a:r>
              <a:rPr lang="fr-FR" u="sng" dirty="0">
                <a:solidFill>
                  <a:prstClr val="black"/>
                </a:solidFill>
              </a:rPr>
              <a:t> </a:t>
            </a:r>
            <a:r>
              <a:rPr lang="fr-FR" dirty="0" smtClean="0">
                <a:solidFill>
                  <a:prstClr val="black"/>
                </a:solidFill>
              </a:rPr>
              <a:t>:</a:t>
            </a:r>
            <a:endParaRPr lang="fr-FR" dirty="0">
              <a:solidFill>
                <a:prstClr val="black"/>
              </a:solidFill>
            </a:endParaRPr>
          </a:p>
          <a:p>
            <a:pPr marL="514350" lvl="0" indent="-514350">
              <a:buFont typeface="+mj-lt"/>
              <a:buAutoNum type="arabicPeriod"/>
            </a:pPr>
            <a:r>
              <a:rPr lang="fr-FR" dirty="0" smtClean="0">
                <a:solidFill>
                  <a:prstClr val="black"/>
                </a:solidFill>
              </a:rPr>
              <a:t>Collision </a:t>
            </a:r>
            <a:r>
              <a:rPr lang="fr-FR" dirty="0">
                <a:solidFill>
                  <a:prstClr val="black"/>
                </a:solidFill>
              </a:rPr>
              <a:t>avec un élément de l’infrastructure </a:t>
            </a:r>
            <a:r>
              <a:rPr lang="fr-FR" dirty="0" smtClean="0">
                <a:solidFill>
                  <a:prstClr val="black"/>
                </a:solidFill>
              </a:rPr>
              <a:t>fluviale</a:t>
            </a:r>
            <a:endParaRPr lang="fr-FR" dirty="0">
              <a:solidFill>
                <a:prstClr val="black"/>
              </a:solidFill>
            </a:endParaRPr>
          </a:p>
          <a:p>
            <a:pPr marL="514350" lvl="0" indent="-514350">
              <a:buFont typeface="+mj-lt"/>
              <a:buAutoNum type="arabicPeriod"/>
            </a:pPr>
            <a:r>
              <a:rPr lang="fr-FR" dirty="0">
                <a:solidFill>
                  <a:prstClr val="black"/>
                </a:solidFill>
              </a:rPr>
              <a:t>Perte de cargaison lors du chargement ou de déchargement </a:t>
            </a:r>
          </a:p>
          <a:p>
            <a:pPr marL="0" indent="0">
              <a:buNone/>
            </a:pPr>
            <a:endParaRPr lang="fr-FR" dirty="0"/>
          </a:p>
        </p:txBody>
      </p:sp>
    </p:spTree>
    <p:extLst>
      <p:ext uri="{BB962C8B-B14F-4D97-AF65-F5344CB8AC3E}">
        <p14:creationId xmlns:p14="http://schemas.microsoft.com/office/powerpoint/2010/main" val="3816320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11"/>
            </a:pPr>
            <a:r>
              <a:rPr lang="fr-FR" dirty="0" smtClean="0"/>
              <a:t>Descriptions des évènements déclarés</a:t>
            </a:r>
            <a:endParaRPr lang="fr-FR" dirty="0"/>
          </a:p>
        </p:txBody>
      </p:sp>
      <p:sp>
        <p:nvSpPr>
          <p:cNvPr id="3" name="Espace réservé du contenu 2"/>
          <p:cNvSpPr>
            <a:spLocks noGrp="1"/>
          </p:cNvSpPr>
          <p:nvPr>
            <p:ph idx="1"/>
          </p:nvPr>
        </p:nvSpPr>
        <p:spPr/>
        <p:txBody>
          <a:bodyPr/>
          <a:lstStyle/>
          <a:p>
            <a:r>
              <a:rPr lang="fr-FR" u="sng" dirty="0" smtClean="0"/>
              <a:t>Pour le RID </a:t>
            </a:r>
            <a:r>
              <a:rPr lang="fr-FR" dirty="0" smtClean="0"/>
              <a:t>: </a:t>
            </a:r>
          </a:p>
          <a:p>
            <a:pPr marL="514350" indent="-514350">
              <a:buFont typeface="+mj-lt"/>
              <a:buAutoNum type="arabicPeriod"/>
            </a:pPr>
            <a:r>
              <a:rPr lang="fr-FR" dirty="0"/>
              <a:t>Suspicion de fuite ou émanation d’odeurs suspects</a:t>
            </a:r>
          </a:p>
          <a:p>
            <a:pPr marL="514350" indent="-514350">
              <a:buFont typeface="+mj-lt"/>
              <a:buAutoNum type="arabicPeriod"/>
            </a:pPr>
            <a:r>
              <a:rPr lang="fr-FR" dirty="0" smtClean="0"/>
              <a:t>Chute </a:t>
            </a:r>
            <a:r>
              <a:rPr lang="fr-FR" dirty="0" smtClean="0"/>
              <a:t>ou perte de cargaisons MD</a:t>
            </a:r>
          </a:p>
          <a:p>
            <a:pPr marL="514350" indent="-514350">
              <a:buFont typeface="+mj-lt"/>
              <a:buAutoNum type="arabicPeriod"/>
            </a:pPr>
            <a:r>
              <a:rPr lang="fr-FR" dirty="0" smtClean="0"/>
              <a:t>Déraillement </a:t>
            </a:r>
            <a:r>
              <a:rPr lang="fr-FR" dirty="0" smtClean="0"/>
              <a:t>sur la voie ou sur un aiguillage</a:t>
            </a:r>
          </a:p>
          <a:p>
            <a:pPr marL="514350" indent="-514350">
              <a:buFont typeface="+mj-lt"/>
              <a:buAutoNum type="arabicPeriod"/>
            </a:pPr>
            <a:r>
              <a:rPr lang="fr-FR" dirty="0" smtClean="0"/>
              <a:t>Déraillement avec la sortie de voie</a:t>
            </a:r>
          </a:p>
          <a:p>
            <a:pPr marL="514350" indent="-514350">
              <a:buFont typeface="+mj-lt"/>
              <a:buAutoNum type="arabicPeriod"/>
            </a:pPr>
            <a:r>
              <a:rPr lang="fr-FR" dirty="0"/>
              <a:t>Renversement sur la voie</a:t>
            </a:r>
          </a:p>
          <a:p>
            <a:pPr marL="514350" indent="-514350">
              <a:buFont typeface="+mj-lt"/>
              <a:buAutoNum type="arabicPeriod"/>
            </a:pPr>
            <a:r>
              <a:rPr lang="fr-FR" dirty="0" smtClean="0"/>
              <a:t>Feu </a:t>
            </a:r>
            <a:r>
              <a:rPr lang="fr-FR" dirty="0" smtClean="0"/>
              <a:t>sur du matériel roulant</a:t>
            </a:r>
          </a:p>
          <a:p>
            <a:pPr marL="514350" indent="-514350">
              <a:buFont typeface="+mj-lt"/>
              <a:buAutoNum type="arabicPeriod"/>
            </a:pPr>
            <a:r>
              <a:rPr lang="fr-FR" dirty="0" smtClean="0"/>
              <a:t>Collision </a:t>
            </a:r>
            <a:r>
              <a:rPr lang="fr-FR" dirty="0" smtClean="0"/>
              <a:t>avec un véhicule tiers sur un passage à niveau</a:t>
            </a:r>
          </a:p>
        </p:txBody>
      </p:sp>
    </p:spTree>
    <p:extLst>
      <p:ext uri="{BB962C8B-B14F-4D97-AF65-F5344CB8AC3E}">
        <p14:creationId xmlns:p14="http://schemas.microsoft.com/office/powerpoint/2010/main" val="227189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12"/>
            </a:pPr>
            <a:r>
              <a:rPr lang="fr-FR" dirty="0" smtClean="0"/>
              <a:t> Causes évoquées dans les déclarations</a:t>
            </a:r>
            <a:endParaRPr lang="fr-FR" dirty="0"/>
          </a:p>
        </p:txBody>
      </p:sp>
      <p:sp>
        <p:nvSpPr>
          <p:cNvPr id="3" name="Espace réservé du contenu 2"/>
          <p:cNvSpPr>
            <a:spLocks noGrp="1"/>
          </p:cNvSpPr>
          <p:nvPr>
            <p:ph idx="1"/>
          </p:nvPr>
        </p:nvSpPr>
        <p:spPr>
          <a:xfrm>
            <a:off x="838200" y="1690688"/>
            <a:ext cx="10515600" cy="4486275"/>
          </a:xfrm>
        </p:spPr>
        <p:txBody>
          <a:bodyPr>
            <a:normAutofit fontScale="92500" lnSpcReduction="20000"/>
          </a:bodyPr>
          <a:lstStyle/>
          <a:p>
            <a:r>
              <a:rPr lang="fr-FR" sz="3200" u="sng" dirty="0" smtClean="0"/>
              <a:t>Sur la route</a:t>
            </a:r>
          </a:p>
          <a:p>
            <a:pPr marL="514350" indent="-514350">
              <a:lnSpc>
                <a:spcPct val="110000"/>
              </a:lnSpc>
              <a:buFont typeface="+mj-lt"/>
              <a:buAutoNum type="arabicPeriod"/>
            </a:pPr>
            <a:r>
              <a:rPr lang="fr-FR" dirty="0"/>
              <a:t>Croisement avec un véhicule </a:t>
            </a:r>
            <a:r>
              <a:rPr lang="fr-FR" dirty="0" smtClean="0"/>
              <a:t>tiers</a:t>
            </a:r>
          </a:p>
          <a:p>
            <a:pPr marL="514350" indent="-514350">
              <a:lnSpc>
                <a:spcPct val="110000"/>
              </a:lnSpc>
              <a:buFont typeface="+mj-lt"/>
              <a:buAutoNum type="arabicPeriod"/>
            </a:pPr>
            <a:r>
              <a:rPr lang="fr-FR" dirty="0" smtClean="0"/>
              <a:t>Défaut d’infrastructure routière (par exemple accotement instable)</a:t>
            </a:r>
          </a:p>
          <a:p>
            <a:pPr marL="514350" indent="-514350">
              <a:lnSpc>
                <a:spcPct val="110000"/>
              </a:lnSpc>
              <a:buFont typeface="+mj-lt"/>
              <a:buAutoNum type="arabicPeriod"/>
            </a:pPr>
            <a:r>
              <a:rPr lang="fr-FR" dirty="0" smtClean="0"/>
              <a:t>Défaut d’arrimage</a:t>
            </a:r>
          </a:p>
          <a:p>
            <a:pPr marL="514350" indent="-514350">
              <a:lnSpc>
                <a:spcPct val="110000"/>
              </a:lnSpc>
              <a:buFont typeface="+mj-lt"/>
              <a:buAutoNum type="arabicPeriod"/>
            </a:pPr>
            <a:r>
              <a:rPr lang="fr-FR" dirty="0" smtClean="0"/>
              <a:t>Vitesse excessive du véhicule TMD</a:t>
            </a:r>
          </a:p>
          <a:p>
            <a:pPr marL="514350" indent="-514350">
              <a:lnSpc>
                <a:spcPct val="110000"/>
              </a:lnSpc>
              <a:buFont typeface="+mj-lt"/>
              <a:buAutoNum type="arabicPeriod"/>
            </a:pPr>
            <a:r>
              <a:rPr lang="fr-FR" dirty="0" smtClean="0"/>
              <a:t>Somnolence ou problèmes médicaux du conducteur</a:t>
            </a:r>
          </a:p>
          <a:p>
            <a:pPr marL="514350" indent="-514350">
              <a:lnSpc>
                <a:spcPct val="110000"/>
              </a:lnSpc>
              <a:buFont typeface="+mj-lt"/>
              <a:buAutoNum type="arabicPeriod"/>
            </a:pPr>
            <a:r>
              <a:rPr lang="fr-FR" dirty="0" smtClean="0"/>
              <a:t>Inattention du conducteur due aux utilisations des équipements électroniques embarqués (par ex GPS)</a:t>
            </a:r>
          </a:p>
          <a:p>
            <a:pPr marL="514350" indent="-514350">
              <a:lnSpc>
                <a:spcPct val="110000"/>
              </a:lnSpc>
              <a:buFont typeface="+mj-lt"/>
              <a:buAutoNum type="arabicPeriod"/>
            </a:pPr>
            <a:r>
              <a:rPr lang="fr-FR" dirty="0" smtClean="0"/>
              <a:t>Conditions </a:t>
            </a:r>
            <a:r>
              <a:rPr lang="fr-FR" dirty="0"/>
              <a:t>météorologiques</a:t>
            </a:r>
          </a:p>
          <a:p>
            <a:pPr marL="0" indent="0">
              <a:buNone/>
            </a:pPr>
            <a:endParaRPr lang="fr-FR" dirty="0" smtClean="0"/>
          </a:p>
        </p:txBody>
      </p:sp>
    </p:spTree>
    <p:extLst>
      <p:ext uri="{BB962C8B-B14F-4D97-AF65-F5344CB8AC3E}">
        <p14:creationId xmlns:p14="http://schemas.microsoft.com/office/powerpoint/2010/main" val="184154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196256"/>
          </a:xfrm>
        </p:spPr>
        <p:txBody>
          <a:bodyPr/>
          <a:lstStyle/>
          <a:p>
            <a:pPr marL="857250" indent="-857250">
              <a:buFont typeface="+mj-lt"/>
              <a:buAutoNum type="romanUcPeriod" startAt="13"/>
            </a:pPr>
            <a:r>
              <a:rPr lang="fr-FR" dirty="0" smtClean="0"/>
              <a:t> Causes évoquées dans les déclarations</a:t>
            </a:r>
            <a:endParaRPr lang="fr-FR" dirty="0"/>
          </a:p>
        </p:txBody>
      </p:sp>
      <p:sp>
        <p:nvSpPr>
          <p:cNvPr id="3" name="Espace réservé du contenu 2"/>
          <p:cNvSpPr>
            <a:spLocks noGrp="1"/>
          </p:cNvSpPr>
          <p:nvPr>
            <p:ph idx="1"/>
          </p:nvPr>
        </p:nvSpPr>
        <p:spPr>
          <a:xfrm>
            <a:off x="838200" y="1561381"/>
            <a:ext cx="10515600" cy="4451230"/>
          </a:xfrm>
        </p:spPr>
        <p:txBody>
          <a:bodyPr anchor="ctr">
            <a:normAutofit/>
          </a:bodyPr>
          <a:lstStyle/>
          <a:p>
            <a:pPr>
              <a:lnSpc>
                <a:spcPct val="110000"/>
              </a:lnSpc>
            </a:pPr>
            <a:r>
              <a:rPr lang="fr-FR" u="sng" dirty="0" smtClean="0"/>
              <a:t>Sur le réseau ferré</a:t>
            </a:r>
          </a:p>
          <a:p>
            <a:pPr marL="514350" indent="-514350">
              <a:lnSpc>
                <a:spcPct val="110000"/>
              </a:lnSpc>
              <a:buFont typeface="+mj-lt"/>
              <a:buAutoNum type="arabicPeriod"/>
            </a:pPr>
            <a:r>
              <a:rPr lang="fr-FR" dirty="0" smtClean="0"/>
              <a:t>Défectuosité technique du matériel roulant</a:t>
            </a:r>
          </a:p>
          <a:p>
            <a:pPr marL="514350" indent="-514350">
              <a:lnSpc>
                <a:spcPct val="110000"/>
              </a:lnSpc>
              <a:buFont typeface="+mj-lt"/>
              <a:buAutoNum type="arabicPeriod"/>
            </a:pPr>
            <a:r>
              <a:rPr lang="fr-FR" dirty="0" smtClean="0"/>
              <a:t>Infrastructure ferroviaire </a:t>
            </a:r>
            <a:r>
              <a:rPr lang="fr-FR" dirty="0" smtClean="0"/>
              <a:t>défectueuse</a:t>
            </a:r>
          </a:p>
          <a:p>
            <a:pPr>
              <a:lnSpc>
                <a:spcPct val="110000"/>
              </a:lnSpc>
            </a:pPr>
            <a:r>
              <a:rPr lang="fr-FR" u="sng" dirty="0"/>
              <a:t>Sur </a:t>
            </a:r>
            <a:r>
              <a:rPr lang="fr-FR" u="sng" dirty="0" smtClean="0"/>
              <a:t>le réseau fluvial</a:t>
            </a:r>
          </a:p>
          <a:p>
            <a:pPr marL="514350" indent="-514350">
              <a:lnSpc>
                <a:spcPct val="110000"/>
              </a:lnSpc>
              <a:buFont typeface="+mj-lt"/>
              <a:buAutoNum type="arabicPeriod"/>
            </a:pPr>
            <a:r>
              <a:rPr lang="fr-FR" dirty="0" smtClean="0"/>
              <a:t>Panne du système de navigation </a:t>
            </a:r>
          </a:p>
          <a:p>
            <a:pPr marL="514350" indent="-514350">
              <a:lnSpc>
                <a:spcPct val="110000"/>
              </a:lnSpc>
              <a:buFont typeface="+mj-lt"/>
              <a:buAutoNum type="arabicPeriod"/>
            </a:pPr>
            <a:r>
              <a:rPr lang="fr-FR" dirty="0" smtClean="0"/>
              <a:t>Infrastructure fluviale </a:t>
            </a:r>
            <a:r>
              <a:rPr lang="fr-FR" dirty="0"/>
              <a:t>défectueuse</a:t>
            </a:r>
          </a:p>
          <a:p>
            <a:pPr marL="514350" indent="-514350">
              <a:buFont typeface="+mj-lt"/>
              <a:buAutoNum type="arabicPeriod"/>
            </a:pPr>
            <a:r>
              <a:rPr lang="fr-FR" dirty="0" smtClean="0"/>
              <a:t>Conditions météorologiques</a:t>
            </a:r>
            <a:endParaRPr lang="fr-FR" dirty="0"/>
          </a:p>
        </p:txBody>
      </p:sp>
    </p:spTree>
    <p:extLst>
      <p:ext uri="{BB962C8B-B14F-4D97-AF65-F5344CB8AC3E}">
        <p14:creationId xmlns:p14="http://schemas.microsoft.com/office/powerpoint/2010/main" val="3707720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14"/>
            </a:pPr>
            <a:r>
              <a:rPr lang="fr-FR" dirty="0" smtClean="0"/>
              <a:t> Causes évoquées dans les déclarations</a:t>
            </a:r>
            <a:endParaRPr lang="fr-FR" dirty="0"/>
          </a:p>
        </p:txBody>
      </p:sp>
      <p:sp>
        <p:nvSpPr>
          <p:cNvPr id="3" name="Espace réservé du contenu 2"/>
          <p:cNvSpPr>
            <a:spLocks noGrp="1"/>
          </p:cNvSpPr>
          <p:nvPr>
            <p:ph idx="1"/>
          </p:nvPr>
        </p:nvSpPr>
        <p:spPr>
          <a:xfrm>
            <a:off x="838200" y="1621766"/>
            <a:ext cx="10515600" cy="4555197"/>
          </a:xfrm>
        </p:spPr>
        <p:txBody>
          <a:bodyPr>
            <a:normAutofit/>
          </a:bodyPr>
          <a:lstStyle/>
          <a:p>
            <a:pPr>
              <a:lnSpc>
                <a:spcPct val="100000"/>
              </a:lnSpc>
            </a:pPr>
            <a:r>
              <a:rPr lang="fr-FR" sz="3200" u="sng" dirty="0"/>
              <a:t>Sur le site de chargement et déchargement </a:t>
            </a:r>
            <a:endParaRPr lang="fr-FR" sz="2000" i="1" dirty="0" smtClean="0">
              <a:solidFill>
                <a:srgbClr val="FF0000"/>
              </a:solidFill>
            </a:endParaRPr>
          </a:p>
          <a:p>
            <a:pPr marL="514350" indent="-514350" algn="just">
              <a:lnSpc>
                <a:spcPct val="100000"/>
              </a:lnSpc>
              <a:buFont typeface="+mj-lt"/>
              <a:buAutoNum type="arabicPeriod"/>
            </a:pPr>
            <a:r>
              <a:rPr lang="fr-FR" dirty="0" smtClean="0"/>
              <a:t>Procédures mal appliquées (</a:t>
            </a:r>
            <a:r>
              <a:rPr lang="fr-FR" i="1" dirty="0" smtClean="0"/>
              <a:t>oubli de branchement des flexibles, mauvaises application de la procédure de dépotage</a:t>
            </a:r>
            <a:r>
              <a:rPr lang="fr-FR" i="1" dirty="0" smtClean="0"/>
              <a:t>, absence ou mauvais étiquetage MD</a:t>
            </a:r>
            <a:r>
              <a:rPr lang="fr-FR" dirty="0" smtClean="0"/>
              <a:t>…)</a:t>
            </a:r>
          </a:p>
          <a:p>
            <a:pPr marL="514350" indent="-514350" algn="just">
              <a:lnSpc>
                <a:spcPct val="100000"/>
              </a:lnSpc>
              <a:buFont typeface="+mj-lt"/>
              <a:buAutoNum type="arabicPeriod"/>
            </a:pPr>
            <a:r>
              <a:rPr lang="fr-FR" dirty="0" smtClean="0"/>
              <a:t>Non </a:t>
            </a:r>
            <a:r>
              <a:rPr lang="fr-FR" dirty="0"/>
              <a:t>respect des </a:t>
            </a:r>
            <a:r>
              <a:rPr lang="fr-FR" dirty="0" smtClean="0"/>
              <a:t>consignes de sécurité </a:t>
            </a:r>
            <a:r>
              <a:rPr lang="fr-FR" dirty="0"/>
              <a:t>(</a:t>
            </a:r>
            <a:r>
              <a:rPr lang="fr-FR" i="1" dirty="0"/>
              <a:t>le port des </a:t>
            </a:r>
            <a:r>
              <a:rPr lang="fr-FR" i="1" dirty="0" smtClean="0"/>
              <a:t>équipements</a:t>
            </a:r>
            <a:r>
              <a:rPr lang="fr-FR" dirty="0" smtClean="0"/>
              <a:t>)</a:t>
            </a:r>
            <a:endParaRPr lang="fr-FR" dirty="0"/>
          </a:p>
          <a:p>
            <a:pPr marL="514350" indent="-514350" algn="just">
              <a:lnSpc>
                <a:spcPct val="100000"/>
              </a:lnSpc>
              <a:buFont typeface="+mj-lt"/>
              <a:buAutoNum type="arabicPeriod"/>
            </a:pPr>
            <a:r>
              <a:rPr lang="fr-FR" dirty="0" smtClean="0"/>
              <a:t>Maintenance </a:t>
            </a:r>
            <a:r>
              <a:rPr lang="fr-FR" dirty="0" smtClean="0"/>
              <a:t>insuffisante (</a:t>
            </a:r>
            <a:r>
              <a:rPr lang="fr-FR" i="1" dirty="0" smtClean="0"/>
              <a:t>défaillance technique, équipement de transports défaillants</a:t>
            </a:r>
            <a:r>
              <a:rPr lang="fr-FR" dirty="0" smtClean="0"/>
              <a:t>…)</a:t>
            </a:r>
          </a:p>
          <a:p>
            <a:pPr marL="514350" indent="-514350" algn="just">
              <a:lnSpc>
                <a:spcPct val="100000"/>
              </a:lnSpc>
              <a:buFont typeface="+mj-lt"/>
              <a:buAutoNum type="arabicPeriod"/>
            </a:pPr>
            <a:r>
              <a:rPr lang="fr-FR" dirty="0" smtClean="0"/>
              <a:t>Problème de communication entre le conducteur et l’opérateur. </a:t>
            </a:r>
          </a:p>
        </p:txBody>
      </p:sp>
    </p:spTree>
    <p:extLst>
      <p:ext uri="{BB962C8B-B14F-4D97-AF65-F5344CB8AC3E}">
        <p14:creationId xmlns:p14="http://schemas.microsoft.com/office/powerpoint/2010/main" val="2147365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039726"/>
          </a:xfrm>
        </p:spPr>
        <p:txBody>
          <a:bodyPr/>
          <a:lstStyle/>
          <a:p>
            <a:pPr marL="857250" indent="-857250">
              <a:buFont typeface="+mj-lt"/>
              <a:buAutoNum type="romanUcPeriod" startAt="15"/>
            </a:pPr>
            <a:r>
              <a:rPr lang="fr-FR" dirty="0" smtClean="0"/>
              <a:t> </a:t>
            </a:r>
            <a:r>
              <a:rPr lang="fr-FR" dirty="0" smtClean="0"/>
              <a:t>Un </a:t>
            </a:r>
            <a:r>
              <a:rPr lang="fr-FR" dirty="0" smtClean="0"/>
              <a:t>exemple</a:t>
            </a:r>
            <a:endParaRPr lang="fr-FR" dirty="0"/>
          </a:p>
        </p:txBody>
      </p:sp>
      <p:sp>
        <p:nvSpPr>
          <p:cNvPr id="3" name="Espace réservé du contenu 2"/>
          <p:cNvSpPr>
            <a:spLocks noGrp="1"/>
          </p:cNvSpPr>
          <p:nvPr>
            <p:ph idx="1"/>
          </p:nvPr>
        </p:nvSpPr>
        <p:spPr>
          <a:xfrm>
            <a:off x="838200" y="1404852"/>
            <a:ext cx="10515600" cy="4589231"/>
          </a:xfrm>
        </p:spPr>
        <p:txBody>
          <a:bodyPr anchor="ctr">
            <a:normAutofit fontScale="92500" lnSpcReduction="20000"/>
          </a:bodyPr>
          <a:lstStyle/>
          <a:p>
            <a:pPr>
              <a:lnSpc>
                <a:spcPct val="110000"/>
              </a:lnSpc>
            </a:pPr>
            <a:r>
              <a:rPr lang="fr-FR" b="1" u="sng" dirty="0" smtClean="0"/>
              <a:t>Le 22 septembre 2023, sur un site industriel </a:t>
            </a:r>
            <a:r>
              <a:rPr lang="fr-FR" dirty="0" smtClean="0"/>
              <a:t>: </a:t>
            </a:r>
          </a:p>
          <a:p>
            <a:pPr marL="0" indent="0" algn="just">
              <a:buNone/>
            </a:pPr>
            <a:r>
              <a:rPr lang="fr-FR" dirty="0" smtClean="0"/>
              <a:t>« Le </a:t>
            </a:r>
            <a:r>
              <a:rPr lang="fr-FR" dirty="0"/>
              <a:t>site a reçu une livraison de chlorure par un véhicule citerne compartimenté en 4 cuves. Les compartiments 1 et 4 </a:t>
            </a:r>
            <a:r>
              <a:rPr lang="fr-FR" dirty="0" smtClean="0"/>
              <a:t>contenaient </a:t>
            </a:r>
            <a:r>
              <a:rPr lang="fr-FR" dirty="0"/>
              <a:t>le chlorure ferrique destiné au client et les compartiments 2 et 3 </a:t>
            </a:r>
            <a:r>
              <a:rPr lang="fr-FR" dirty="0" smtClean="0"/>
              <a:t>contenaient </a:t>
            </a:r>
            <a:r>
              <a:rPr lang="fr-FR" dirty="0"/>
              <a:t>de l’eau de javel non destiné au client.</a:t>
            </a:r>
          </a:p>
          <a:p>
            <a:pPr marL="0" indent="0" algn="just">
              <a:buNone/>
            </a:pPr>
            <a:r>
              <a:rPr lang="fr-FR" dirty="0"/>
              <a:t>Lors du dépotage chez le client,  le chauffeur a dépoté le chlorure ferrique dans la cuve dédiée du site et a dépoté également une seconde cuve du camion pensant qu'il s'agissait toujours de chlorure ferrique alors qu'il s'agissait d'eau de Javel.</a:t>
            </a:r>
          </a:p>
          <a:p>
            <a:pPr marL="0" indent="0" algn="just">
              <a:buNone/>
            </a:pPr>
            <a:r>
              <a:rPr lang="fr-FR" dirty="0" smtClean="0"/>
              <a:t>D’après les investigations, après </a:t>
            </a:r>
            <a:r>
              <a:rPr lang="fr-FR" dirty="0"/>
              <a:t>déchargement du compartiment n°1, le </a:t>
            </a:r>
            <a:r>
              <a:rPr lang="fr-FR" dirty="0" smtClean="0"/>
              <a:t>chauffeur </a:t>
            </a:r>
            <a:r>
              <a:rPr lang="fr-FR" dirty="0"/>
              <a:t>devait raccorder le flexible au deuxième compartiment contenant le réactif à livrer (à savoir le compartiment n°4 selon le BL)</a:t>
            </a:r>
            <a:r>
              <a:rPr lang="fr-FR" b="1" dirty="0"/>
              <a:t>. </a:t>
            </a:r>
            <a:r>
              <a:rPr lang="fr-FR" b="1" dirty="0">
                <a:solidFill>
                  <a:srgbClr val="FF0000"/>
                </a:solidFill>
              </a:rPr>
              <a:t>Il s'est raccordé manifestement sur un mauvais compartiment autre que le n°4, </a:t>
            </a:r>
            <a:r>
              <a:rPr lang="fr-FR" b="1" dirty="0" smtClean="0">
                <a:solidFill>
                  <a:srgbClr val="FF0000"/>
                </a:solidFill>
              </a:rPr>
              <a:t>à </a:t>
            </a:r>
            <a:r>
              <a:rPr lang="fr-FR" b="1" dirty="0">
                <a:solidFill>
                  <a:srgbClr val="FF0000"/>
                </a:solidFill>
              </a:rPr>
              <a:t>savoir le n°2</a:t>
            </a:r>
            <a:r>
              <a:rPr lang="fr-FR" b="1" dirty="0" smtClean="0">
                <a:solidFill>
                  <a:srgbClr val="FF0000"/>
                </a:solidFill>
              </a:rPr>
              <a:t>. </a:t>
            </a:r>
            <a:r>
              <a:rPr lang="fr-FR" b="1" dirty="0" smtClean="0"/>
              <a:t>»</a:t>
            </a:r>
            <a:endParaRPr lang="fr-FR" b="1" dirty="0"/>
          </a:p>
        </p:txBody>
      </p:sp>
    </p:spTree>
    <p:extLst>
      <p:ext uri="{BB962C8B-B14F-4D97-AF65-F5344CB8AC3E}">
        <p14:creationId xmlns:p14="http://schemas.microsoft.com/office/powerpoint/2010/main" val="240574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71969"/>
          </a:xfrm>
        </p:spPr>
        <p:txBody>
          <a:bodyPr/>
          <a:lstStyle/>
          <a:p>
            <a:pPr marL="857250" indent="-857250">
              <a:buFont typeface="+mj-lt"/>
              <a:buAutoNum type="romanUcPeriod" startAt="16"/>
            </a:pPr>
            <a:r>
              <a:rPr lang="fr-FR" dirty="0" smtClean="0"/>
              <a:t> Quelques exemples</a:t>
            </a:r>
            <a:endParaRPr lang="fr-FR" dirty="0"/>
          </a:p>
        </p:txBody>
      </p:sp>
      <p:sp>
        <p:nvSpPr>
          <p:cNvPr id="3" name="Espace réservé du contenu 2"/>
          <p:cNvSpPr>
            <a:spLocks noGrp="1"/>
          </p:cNvSpPr>
          <p:nvPr>
            <p:ph idx="1"/>
          </p:nvPr>
        </p:nvSpPr>
        <p:spPr>
          <a:xfrm>
            <a:off x="838200" y="1414732"/>
            <a:ext cx="10515600" cy="4504536"/>
          </a:xfrm>
        </p:spPr>
        <p:txBody>
          <a:bodyPr anchor="ctr">
            <a:normAutofit fontScale="92500" lnSpcReduction="10000"/>
          </a:bodyPr>
          <a:lstStyle/>
          <a:p>
            <a:pPr>
              <a:lnSpc>
                <a:spcPct val="110000"/>
              </a:lnSpc>
            </a:pPr>
            <a:r>
              <a:rPr lang="fr-FR" b="1" u="sng" dirty="0" smtClean="0"/>
              <a:t>Le 22 novembre 2023</a:t>
            </a:r>
            <a:r>
              <a:rPr lang="fr-FR" b="1" dirty="0" smtClean="0"/>
              <a:t> </a:t>
            </a:r>
            <a:r>
              <a:rPr lang="fr-FR" dirty="0" smtClean="0"/>
              <a:t>: </a:t>
            </a:r>
          </a:p>
          <a:p>
            <a:pPr marL="0" indent="0" algn="just">
              <a:lnSpc>
                <a:spcPct val="110000"/>
              </a:lnSpc>
              <a:buNone/>
            </a:pPr>
            <a:r>
              <a:rPr lang="fr-FR" dirty="0" smtClean="0"/>
              <a:t>«</a:t>
            </a:r>
            <a:r>
              <a:rPr lang="fr-FR" dirty="0"/>
              <a:t> </a:t>
            </a:r>
            <a:r>
              <a:rPr lang="fr-FR" dirty="0" smtClean="0"/>
              <a:t>Le </a:t>
            </a:r>
            <a:r>
              <a:rPr lang="fr-FR" dirty="0"/>
              <a:t>dépotage s'effectue par compression avec le compresseur du camion. Le conducteur utilise son flexible en inox et raccorde à la cuve du client. Ce dernier ne pouvant recevoir la totalité de la commande, le conducteur est averti par l'opérateur de finir la livraison dans un IBC. </a:t>
            </a:r>
            <a:br>
              <a:rPr lang="fr-FR" dirty="0"/>
            </a:br>
            <a:r>
              <a:rPr lang="fr-FR" dirty="0" smtClean="0"/>
              <a:t>En </a:t>
            </a:r>
            <a:r>
              <a:rPr lang="fr-FR" dirty="0"/>
              <a:t>fin de dépotage, le conducteur retire le flexible de l'IBC et reçoit une projection du restant de produit car la vanne de la citerne est partiellement ouverte et la citerne sous pression. </a:t>
            </a:r>
            <a:endParaRPr lang="fr-FR" dirty="0" smtClean="0"/>
          </a:p>
          <a:p>
            <a:pPr marL="0" indent="0" algn="just">
              <a:lnSpc>
                <a:spcPct val="110000"/>
              </a:lnSpc>
              <a:buNone/>
            </a:pPr>
            <a:r>
              <a:rPr lang="fr-FR" b="1" dirty="0" smtClean="0">
                <a:solidFill>
                  <a:srgbClr val="FF0000"/>
                </a:solidFill>
              </a:rPr>
              <a:t>Le </a:t>
            </a:r>
            <a:r>
              <a:rPr lang="fr-FR" b="1" dirty="0">
                <a:solidFill>
                  <a:srgbClr val="FF0000"/>
                </a:solidFill>
              </a:rPr>
              <a:t>conducteur ne </a:t>
            </a:r>
            <a:r>
              <a:rPr lang="fr-FR" b="1" dirty="0" smtClean="0">
                <a:solidFill>
                  <a:srgbClr val="FF0000"/>
                </a:solidFill>
              </a:rPr>
              <a:t>portait </a:t>
            </a:r>
            <a:r>
              <a:rPr lang="fr-FR" b="1" dirty="0">
                <a:solidFill>
                  <a:srgbClr val="FF0000"/>
                </a:solidFill>
              </a:rPr>
              <a:t>pas les EPI adaptés et la douche de sécurité ne </a:t>
            </a:r>
            <a:r>
              <a:rPr lang="fr-FR" b="1" dirty="0" smtClean="0">
                <a:solidFill>
                  <a:srgbClr val="FF0000"/>
                </a:solidFill>
              </a:rPr>
              <a:t>fonctionnait </a:t>
            </a:r>
            <a:r>
              <a:rPr lang="fr-FR" b="1" dirty="0">
                <a:solidFill>
                  <a:srgbClr val="FF0000"/>
                </a:solidFill>
              </a:rPr>
              <a:t>pas au moment des faits</a:t>
            </a:r>
            <a:r>
              <a:rPr lang="fr-FR" dirty="0">
                <a:solidFill>
                  <a:srgbClr val="FF0000"/>
                </a:solidFill>
              </a:rPr>
              <a:t>. </a:t>
            </a:r>
            <a:r>
              <a:rPr lang="fr-FR" dirty="0" smtClean="0"/>
              <a:t> »</a:t>
            </a:r>
          </a:p>
        </p:txBody>
      </p:sp>
    </p:spTree>
    <p:extLst>
      <p:ext uri="{BB962C8B-B14F-4D97-AF65-F5344CB8AC3E}">
        <p14:creationId xmlns:p14="http://schemas.microsoft.com/office/powerpoint/2010/main" val="3894319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92739"/>
          </a:xfrm>
        </p:spPr>
        <p:txBody>
          <a:bodyPr/>
          <a:lstStyle/>
          <a:p>
            <a:pPr marL="857250" indent="-857250">
              <a:buFont typeface="+mj-lt"/>
              <a:buAutoNum type="romanUcPeriod" startAt="17"/>
            </a:pPr>
            <a:r>
              <a:rPr lang="fr-FR" dirty="0" smtClean="0"/>
              <a:t> Quel impact humain (</a:t>
            </a:r>
            <a:r>
              <a:rPr lang="fr-FR" i="1" dirty="0" smtClean="0"/>
              <a:t>2023</a:t>
            </a:r>
            <a:r>
              <a:rPr lang="fr-FR" dirty="0" smtClean="0"/>
              <a:t>) ? </a:t>
            </a:r>
            <a:endParaRPr lang="fr-FR" dirty="0"/>
          </a:p>
        </p:txBody>
      </p:sp>
      <p:sp>
        <p:nvSpPr>
          <p:cNvPr id="3" name="Espace réservé du contenu 2"/>
          <p:cNvSpPr>
            <a:spLocks noGrp="1"/>
          </p:cNvSpPr>
          <p:nvPr>
            <p:ph idx="1"/>
          </p:nvPr>
        </p:nvSpPr>
        <p:spPr>
          <a:xfrm>
            <a:off x="838200" y="1561381"/>
            <a:ext cx="10515600" cy="4615582"/>
          </a:xfrm>
        </p:spPr>
        <p:txBody>
          <a:bodyPr/>
          <a:lstStyle/>
          <a:p>
            <a:pPr>
              <a:buFont typeface="Wingdings" panose="05000000000000000000" pitchFamily="2" charset="2"/>
              <a:buChar char="Ø"/>
            </a:pPr>
            <a:r>
              <a:rPr lang="fr-FR" dirty="0" smtClean="0"/>
              <a:t> </a:t>
            </a:r>
            <a:r>
              <a:rPr lang="fr-FR" u="sng" dirty="0" smtClean="0"/>
              <a:t>Sur le site de chargement et déchargement </a:t>
            </a:r>
            <a:r>
              <a:rPr lang="fr-FR" dirty="0" smtClean="0"/>
              <a:t>: </a:t>
            </a:r>
          </a:p>
          <a:p>
            <a:r>
              <a:rPr lang="fr-FR" dirty="0" smtClean="0"/>
              <a:t>10 personnels des entreprises ont été blessés dont </a:t>
            </a:r>
            <a:r>
              <a:rPr lang="fr-FR" b="1" u="sng" dirty="0" smtClean="0"/>
              <a:t>8 sont liés à la MD</a:t>
            </a:r>
          </a:p>
          <a:p>
            <a:pPr>
              <a:buFont typeface="Wingdings" panose="05000000000000000000" pitchFamily="2" charset="2"/>
              <a:buChar char="Ø"/>
            </a:pPr>
            <a:r>
              <a:rPr lang="fr-FR" b="1" dirty="0" smtClean="0"/>
              <a:t> </a:t>
            </a:r>
            <a:r>
              <a:rPr lang="fr-FR" u="sng" dirty="0" smtClean="0"/>
              <a:t>Lors du transport </a:t>
            </a:r>
          </a:p>
          <a:p>
            <a:r>
              <a:rPr lang="fr-FR" dirty="0" smtClean="0"/>
              <a:t>25 conducteurs ont été blessés dont 3 sont liés à la MD transportée</a:t>
            </a:r>
          </a:p>
          <a:p>
            <a:r>
              <a:rPr lang="fr-FR" dirty="0" smtClean="0"/>
              <a:t>3 conducteurs sont décédés</a:t>
            </a:r>
          </a:p>
          <a:p>
            <a:r>
              <a:rPr lang="fr-FR" dirty="0" smtClean="0"/>
              <a:t>1 passager du véhicule tiers est décédé lors d’une collision avec un véhicule-citerne</a:t>
            </a:r>
          </a:p>
          <a:p>
            <a:r>
              <a:rPr lang="fr-FR" dirty="0" smtClean="0"/>
              <a:t>9 tierces personnes ont été blessées dont 3 par des MD</a:t>
            </a:r>
          </a:p>
          <a:p>
            <a:endParaRPr lang="fr-FR" dirty="0"/>
          </a:p>
          <a:p>
            <a:pPr marL="0" indent="0">
              <a:buNone/>
            </a:pPr>
            <a:endParaRPr lang="fr-FR" b="1" u="sng" dirty="0"/>
          </a:p>
        </p:txBody>
      </p:sp>
    </p:spTree>
    <p:extLst>
      <p:ext uri="{BB962C8B-B14F-4D97-AF65-F5344CB8AC3E}">
        <p14:creationId xmlns:p14="http://schemas.microsoft.com/office/powerpoint/2010/main" val="2808988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1239388"/>
          </a:xfrm>
        </p:spPr>
        <p:txBody>
          <a:bodyPr/>
          <a:lstStyle/>
          <a:p>
            <a:pPr marL="857250" indent="-857250">
              <a:buFont typeface="+mj-lt"/>
              <a:buAutoNum type="romanUcPeriod" startAt="18"/>
            </a:pPr>
            <a:r>
              <a:rPr lang="fr-FR" dirty="0" smtClean="0"/>
              <a:t> Ces données sont accessibles </a:t>
            </a:r>
            <a:endParaRPr lang="fr-FR" dirty="0"/>
          </a:p>
        </p:txBody>
      </p:sp>
      <p:sp>
        <p:nvSpPr>
          <p:cNvPr id="3" name="Espace réservé du contenu 2"/>
          <p:cNvSpPr>
            <a:spLocks noGrp="1"/>
          </p:cNvSpPr>
          <p:nvPr>
            <p:ph idx="1"/>
          </p:nvPr>
        </p:nvSpPr>
        <p:spPr>
          <a:xfrm>
            <a:off x="838200" y="1975450"/>
            <a:ext cx="10515600" cy="3778369"/>
          </a:xfrm>
        </p:spPr>
        <p:txBody>
          <a:bodyPr anchor="t"/>
          <a:lstStyle/>
          <a:p>
            <a:pPr marL="0" indent="0" algn="just">
              <a:lnSpc>
                <a:spcPct val="150000"/>
              </a:lnSpc>
              <a:buNone/>
            </a:pPr>
            <a:r>
              <a:rPr lang="fr-FR" dirty="0" smtClean="0"/>
              <a:t>Certaines données présentées sont accessibles sur le portail                </a:t>
            </a:r>
            <a:r>
              <a:rPr lang="fr-FR" dirty="0" err="1" smtClean="0"/>
              <a:t>Decla</a:t>
            </a:r>
            <a:r>
              <a:rPr lang="fr-FR" dirty="0" smtClean="0"/>
              <a:t>-</a:t>
            </a:r>
            <a:r>
              <a:rPr lang="fr-FR" dirty="0" err="1" smtClean="0"/>
              <a:t>event</a:t>
            </a:r>
            <a:r>
              <a:rPr lang="fr-FR" dirty="0" smtClean="0"/>
              <a:t>-TMD </a:t>
            </a:r>
            <a:endParaRPr lang="fr-FR" dirty="0"/>
          </a:p>
          <a:p>
            <a:pPr marL="0" indent="0">
              <a:buNone/>
            </a:pPr>
            <a:endParaRPr lang="fr-FR" b="1" u="sng" dirty="0" smtClean="0"/>
          </a:p>
          <a:p>
            <a:pPr marL="0" indent="0">
              <a:buNone/>
            </a:pPr>
            <a:endParaRPr lang="fr-FR" b="1" u="sng" dirty="0"/>
          </a:p>
          <a:p>
            <a:pPr marL="0" indent="0">
              <a:buNone/>
            </a:pPr>
            <a:endParaRPr lang="fr-FR" b="1" u="sng" dirty="0" smtClean="0"/>
          </a:p>
          <a:p>
            <a:pPr marL="0" indent="0">
              <a:buNone/>
            </a:pPr>
            <a:endParaRPr lang="fr-FR" b="1" u="sng" dirty="0"/>
          </a:p>
        </p:txBody>
      </p:sp>
      <p:pic>
        <p:nvPicPr>
          <p:cNvPr id="4" name="Image 3"/>
          <p:cNvPicPr>
            <a:picLocks noChangeAspect="1"/>
          </p:cNvPicPr>
          <p:nvPr/>
        </p:nvPicPr>
        <p:blipFill>
          <a:blip r:embed="rId2"/>
          <a:stretch>
            <a:fillRect/>
          </a:stretch>
        </p:blipFill>
        <p:spPr>
          <a:xfrm>
            <a:off x="2516130" y="3601063"/>
            <a:ext cx="7530749" cy="1428137"/>
          </a:xfrm>
          <a:prstGeom prst="rect">
            <a:avLst/>
          </a:prstGeom>
        </p:spPr>
      </p:pic>
    </p:spTree>
    <p:extLst>
      <p:ext uri="{BB962C8B-B14F-4D97-AF65-F5344CB8AC3E}">
        <p14:creationId xmlns:p14="http://schemas.microsoft.com/office/powerpoint/2010/main" val="177829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79444" y="1554379"/>
            <a:ext cx="10243930" cy="2904977"/>
          </a:xfrm>
        </p:spPr>
        <p:txBody>
          <a:bodyPr/>
          <a:lstStyle/>
          <a:p>
            <a:r>
              <a:rPr lang="fr-FR" sz="6600" b="1" dirty="0">
                <a:solidFill>
                  <a:schemeClr val="tx1"/>
                </a:solidFill>
              </a:rPr>
              <a:t>Merci de votre attention</a:t>
            </a:r>
            <a:r>
              <a:rPr lang="en-GB" sz="6600" b="1" i="1" dirty="0" smtClean="0">
                <a:solidFill>
                  <a:schemeClr val="tx1"/>
                </a:solidFill>
                <a:effectLst>
                  <a:outerShdw blurRad="38100" dist="38100" dir="2700000" algn="tl">
                    <a:srgbClr val="000000">
                      <a:alpha val="43137"/>
                    </a:srgbClr>
                  </a:outerShdw>
                </a:effectLst>
              </a:rPr>
              <a:t/>
            </a:r>
            <a:br>
              <a:rPr lang="en-GB" sz="6600" b="1" i="1" dirty="0" smtClean="0">
                <a:solidFill>
                  <a:schemeClr val="tx1"/>
                </a:solidFill>
                <a:effectLst>
                  <a:outerShdw blurRad="38100" dist="38100" dir="2700000" algn="tl">
                    <a:srgbClr val="000000">
                      <a:alpha val="43137"/>
                    </a:srgbClr>
                  </a:outerShdw>
                </a:effectLst>
              </a:rPr>
            </a:br>
            <a:endParaRPr lang="en-GB" sz="6600" b="1" i="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997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a:pPr>
            <a:r>
              <a:rPr lang="fr-FR" dirty="0"/>
              <a:t>P</a:t>
            </a:r>
            <a:r>
              <a:rPr lang="fr-FR" dirty="0" smtClean="0"/>
              <a:t>ortail  </a:t>
            </a:r>
            <a:r>
              <a:rPr lang="fr-FR" dirty="0"/>
              <a:t>« </a:t>
            </a:r>
            <a:r>
              <a:rPr lang="fr-FR" dirty="0" err="1"/>
              <a:t>Decla</a:t>
            </a:r>
            <a:r>
              <a:rPr lang="fr-FR" dirty="0"/>
              <a:t>-</a:t>
            </a:r>
            <a:r>
              <a:rPr lang="fr-FR" dirty="0" err="1"/>
              <a:t>event</a:t>
            </a:r>
            <a:r>
              <a:rPr lang="fr-FR" dirty="0"/>
              <a:t>-TMD » </a:t>
            </a:r>
          </a:p>
        </p:txBody>
      </p:sp>
      <p:sp>
        <p:nvSpPr>
          <p:cNvPr id="3" name="Espace réservé du contenu 2"/>
          <p:cNvSpPr>
            <a:spLocks noGrp="1"/>
          </p:cNvSpPr>
          <p:nvPr>
            <p:ph idx="1"/>
          </p:nvPr>
        </p:nvSpPr>
        <p:spPr/>
        <p:txBody>
          <a:bodyPr/>
          <a:lstStyle/>
          <a:p>
            <a:pPr marL="0" indent="0">
              <a:buNone/>
            </a:pPr>
            <a:r>
              <a:rPr lang="fr-FR" b="1" u="sng" dirty="0" err="1" smtClean="0"/>
              <a:t>Décla</a:t>
            </a:r>
            <a:r>
              <a:rPr lang="fr-FR" b="1" u="sng" dirty="0" smtClean="0"/>
              <a:t>-</a:t>
            </a:r>
            <a:r>
              <a:rPr lang="fr-FR" b="1" u="sng" dirty="0" err="1" smtClean="0"/>
              <a:t>event</a:t>
            </a:r>
            <a:r>
              <a:rPr lang="fr-FR" b="1" u="sng" dirty="0"/>
              <a:t>-</a:t>
            </a:r>
            <a:r>
              <a:rPr lang="fr-FR" b="1" u="sng" dirty="0" smtClean="0"/>
              <a:t>TMD </a:t>
            </a:r>
            <a:r>
              <a:rPr lang="fr-FR" dirty="0" smtClean="0"/>
              <a:t>est un outil permettant :</a:t>
            </a:r>
            <a:endParaRPr lang="fr-FR" dirty="0"/>
          </a:p>
          <a:p>
            <a:pPr algn="just"/>
            <a:r>
              <a:rPr lang="fr-FR" dirty="0"/>
              <a:t>à </a:t>
            </a:r>
            <a:r>
              <a:rPr lang="fr-FR" dirty="0" smtClean="0"/>
              <a:t>l’</a:t>
            </a:r>
            <a:r>
              <a:rPr lang="fr-FR" u="sng" dirty="0" smtClean="0"/>
              <a:t>entreprise</a:t>
            </a:r>
            <a:r>
              <a:rPr lang="fr-FR" dirty="0" smtClean="0"/>
              <a:t> </a:t>
            </a:r>
            <a:r>
              <a:rPr lang="fr-FR" dirty="0"/>
              <a:t>de télé déclarer un évènement TMD et à accéder à des données statistiques </a:t>
            </a:r>
          </a:p>
          <a:p>
            <a:pPr algn="just"/>
            <a:r>
              <a:rPr lang="fr-FR" dirty="0"/>
              <a:t>à la </a:t>
            </a:r>
            <a:r>
              <a:rPr lang="fr-FR" u="sng" dirty="0"/>
              <a:t>Mission</a:t>
            </a:r>
            <a:r>
              <a:rPr lang="fr-FR" dirty="0"/>
              <a:t> de continuer à enrichir sa base de données d’accidentologie de façon </a:t>
            </a:r>
            <a:r>
              <a:rPr lang="fr-FR" dirty="0" smtClean="0"/>
              <a:t>précises, de mener </a:t>
            </a:r>
            <a:r>
              <a:rPr lang="fr-FR" dirty="0"/>
              <a:t>des analyses détaillées des évènements et le cas échéant de proposer des modifications règlementaires</a:t>
            </a:r>
          </a:p>
          <a:p>
            <a:pPr algn="just"/>
            <a:r>
              <a:rPr lang="fr-FR" dirty="0" smtClean="0"/>
              <a:t>aux </a:t>
            </a:r>
            <a:r>
              <a:rPr lang="fr-FR" u="sng" dirty="0" smtClean="0"/>
              <a:t>services déconcentrés </a:t>
            </a:r>
            <a:r>
              <a:rPr lang="fr-FR" dirty="0" smtClean="0"/>
              <a:t>d’accéder </a:t>
            </a:r>
            <a:r>
              <a:rPr lang="fr-FR" dirty="0"/>
              <a:t>aux données d’accidentologie nationales et régionales</a:t>
            </a:r>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2</a:t>
            </a:fld>
            <a:endParaRPr lang="fr-FR"/>
          </a:p>
        </p:txBody>
      </p:sp>
    </p:spTree>
    <p:extLst>
      <p:ext uri="{BB962C8B-B14F-4D97-AF65-F5344CB8AC3E}">
        <p14:creationId xmlns:p14="http://schemas.microsoft.com/office/powerpoint/2010/main" val="1612048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2"/>
            </a:pPr>
            <a:r>
              <a:rPr lang="fr-FR" dirty="0"/>
              <a:t>P</a:t>
            </a:r>
            <a:r>
              <a:rPr lang="fr-FR" dirty="0" smtClean="0"/>
              <a:t>ortail  </a:t>
            </a:r>
            <a:r>
              <a:rPr lang="fr-FR" dirty="0"/>
              <a:t>« </a:t>
            </a:r>
            <a:r>
              <a:rPr lang="fr-FR" dirty="0" err="1"/>
              <a:t>Decla</a:t>
            </a:r>
            <a:r>
              <a:rPr lang="fr-FR" dirty="0"/>
              <a:t>-</a:t>
            </a:r>
            <a:r>
              <a:rPr lang="fr-FR" dirty="0" err="1"/>
              <a:t>event</a:t>
            </a:r>
            <a:r>
              <a:rPr lang="fr-FR" dirty="0"/>
              <a:t>-TMD » </a:t>
            </a:r>
          </a:p>
        </p:txBody>
      </p:sp>
      <p:sp>
        <p:nvSpPr>
          <p:cNvPr id="3" name="Espace réservé du contenu 2"/>
          <p:cNvSpPr>
            <a:spLocks noGrp="1"/>
          </p:cNvSpPr>
          <p:nvPr>
            <p:ph idx="1"/>
          </p:nvPr>
        </p:nvSpPr>
        <p:spPr>
          <a:xfrm>
            <a:off x="838200" y="1690688"/>
            <a:ext cx="10515600" cy="4486275"/>
          </a:xfrm>
        </p:spPr>
        <p:txBody>
          <a:bodyPr anchor="ctr">
            <a:normAutofit fontScale="77500" lnSpcReduction="20000"/>
          </a:bodyPr>
          <a:lstStyle/>
          <a:p>
            <a:pPr algn="just">
              <a:lnSpc>
                <a:spcPct val="150000"/>
              </a:lnSpc>
              <a:buFont typeface="Wingdings" panose="05000000000000000000" pitchFamily="2" charset="2"/>
              <a:buChar char="Ø"/>
            </a:pPr>
            <a:r>
              <a:rPr lang="fr-FR" sz="3200" dirty="0" smtClean="0"/>
              <a:t> Depuis le </a:t>
            </a:r>
            <a:r>
              <a:rPr lang="fr-FR" sz="3200" b="1" u="sng" dirty="0" smtClean="0"/>
              <a:t>1</a:t>
            </a:r>
            <a:r>
              <a:rPr lang="fr-FR" sz="3200" b="1" u="sng" baseline="30000" dirty="0" smtClean="0"/>
              <a:t>er</a:t>
            </a:r>
            <a:r>
              <a:rPr lang="fr-FR" sz="3200" b="1" u="sng" dirty="0" smtClean="0"/>
              <a:t> février 2024</a:t>
            </a:r>
            <a:r>
              <a:rPr lang="fr-FR" sz="3200" u="sng" dirty="0" smtClean="0"/>
              <a:t>,</a:t>
            </a:r>
            <a:r>
              <a:rPr lang="fr-FR" sz="3200" dirty="0" smtClean="0"/>
              <a:t> </a:t>
            </a:r>
            <a:r>
              <a:rPr lang="fr-FR" sz="3200" dirty="0"/>
              <a:t>le portail est fonctionnel </a:t>
            </a:r>
            <a:r>
              <a:rPr lang="fr-FR" sz="3200" dirty="0" smtClean="0"/>
              <a:t>via le lien: </a:t>
            </a:r>
            <a:r>
              <a:rPr lang="fr-FR" sz="3200" u="sng" dirty="0" smtClean="0">
                <a:solidFill>
                  <a:srgbClr val="0070C0"/>
                </a:solidFill>
                <a:hlinkClick r:id="rId2"/>
              </a:rPr>
              <a:t>https</a:t>
            </a:r>
            <a:r>
              <a:rPr lang="fr-FR" sz="3200" u="sng" dirty="0">
                <a:solidFill>
                  <a:srgbClr val="0070C0"/>
                </a:solidFill>
                <a:hlinkClick r:id="rId2"/>
              </a:rPr>
              <a:t>://</a:t>
            </a:r>
            <a:r>
              <a:rPr lang="fr-FR" sz="3200" u="sng" dirty="0" smtClean="0">
                <a:solidFill>
                  <a:srgbClr val="0070C0"/>
                </a:solidFill>
                <a:hlinkClick r:id="rId2"/>
              </a:rPr>
              <a:t>www.datmd.din.developpement-durable.gouv.fr</a:t>
            </a:r>
            <a:endParaRPr lang="fr-FR" sz="3200" dirty="0" smtClean="0"/>
          </a:p>
          <a:p>
            <a:pPr algn="just">
              <a:lnSpc>
                <a:spcPct val="150000"/>
              </a:lnSpc>
              <a:buFont typeface="Wingdings" panose="05000000000000000000" pitchFamily="2" charset="2"/>
              <a:buChar char="Ø"/>
            </a:pPr>
            <a:r>
              <a:rPr lang="fr-FR" sz="3200" dirty="0"/>
              <a:t> </a:t>
            </a:r>
            <a:r>
              <a:rPr lang="fr-FR" sz="3200" dirty="0" smtClean="0"/>
              <a:t>Courant juillet 2024, la publication du nouvel arrêté TMD avec le texte modificatif de l’article 7.</a:t>
            </a:r>
          </a:p>
          <a:p>
            <a:pPr algn="just">
              <a:lnSpc>
                <a:spcPct val="150000"/>
              </a:lnSpc>
              <a:buFont typeface="Wingdings" panose="05000000000000000000" pitchFamily="2" charset="2"/>
              <a:buChar char="Ø"/>
            </a:pPr>
            <a:r>
              <a:rPr lang="fr-FR" sz="3200" dirty="0"/>
              <a:t> </a:t>
            </a:r>
            <a:r>
              <a:rPr lang="fr-FR" sz="3200" dirty="0" smtClean="0"/>
              <a:t>Jusqu’au 31 décembre 2024, les </a:t>
            </a:r>
            <a:r>
              <a:rPr lang="fr-FR" sz="3200" dirty="0" err="1" smtClean="0"/>
              <a:t>Cerfa</a:t>
            </a:r>
            <a:r>
              <a:rPr lang="fr-FR" sz="3200" dirty="0" smtClean="0"/>
              <a:t> papiers seront encore acceptés par la Mission. </a:t>
            </a:r>
          </a:p>
          <a:p>
            <a:pPr algn="just">
              <a:lnSpc>
                <a:spcPct val="150000"/>
              </a:lnSpc>
              <a:buFont typeface="Wingdings" panose="05000000000000000000" pitchFamily="2" charset="2"/>
              <a:buChar char="Ø"/>
            </a:pPr>
            <a:r>
              <a:rPr lang="fr-FR" sz="3200" dirty="0" smtClean="0"/>
              <a:t> Au 1</a:t>
            </a:r>
            <a:r>
              <a:rPr lang="fr-FR" sz="3200" baseline="30000" dirty="0" smtClean="0"/>
              <a:t>er</a:t>
            </a:r>
            <a:r>
              <a:rPr lang="fr-FR" sz="3200" dirty="0" smtClean="0"/>
              <a:t> janvier 2025, la </a:t>
            </a:r>
            <a:r>
              <a:rPr lang="fr-FR" sz="3200" b="1" u="sng" dirty="0" smtClean="0"/>
              <a:t>télé déclaration d’évènement devient obligatoire</a:t>
            </a:r>
            <a:r>
              <a:rPr lang="fr-FR" sz="3200" dirty="0" smtClean="0"/>
              <a:t>.</a:t>
            </a:r>
            <a:endParaRPr lang="fr-FR" sz="3200" dirty="0"/>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3</a:t>
            </a:fld>
            <a:endParaRPr lang="fr-FR"/>
          </a:p>
        </p:txBody>
      </p:sp>
    </p:spTree>
    <p:extLst>
      <p:ext uri="{BB962C8B-B14F-4D97-AF65-F5344CB8AC3E}">
        <p14:creationId xmlns:p14="http://schemas.microsoft.com/office/powerpoint/2010/main" val="1844261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3"/>
            </a:pPr>
            <a:r>
              <a:rPr lang="fr-FR" dirty="0" smtClean="0"/>
              <a:t>Pour contacter la Mission</a:t>
            </a:r>
            <a:endParaRPr lang="fr-FR" dirty="0"/>
          </a:p>
        </p:txBody>
      </p:sp>
      <p:sp>
        <p:nvSpPr>
          <p:cNvPr id="3" name="Espace réservé du contenu 2"/>
          <p:cNvSpPr>
            <a:spLocks noGrp="1"/>
          </p:cNvSpPr>
          <p:nvPr>
            <p:ph idx="1"/>
          </p:nvPr>
        </p:nvSpPr>
        <p:spPr/>
        <p:txBody>
          <a:bodyPr>
            <a:normAutofit/>
          </a:bodyPr>
          <a:lstStyle/>
          <a:p>
            <a:pPr algn="just"/>
            <a:r>
              <a:rPr lang="fr-FR" dirty="0"/>
              <a:t>Toute communication entre </a:t>
            </a:r>
            <a:r>
              <a:rPr lang="fr-FR" dirty="0" smtClean="0"/>
              <a:t>la Mission et </a:t>
            </a:r>
            <a:r>
              <a:rPr lang="fr-FR" dirty="0"/>
              <a:t>l'entreprise </a:t>
            </a:r>
            <a:r>
              <a:rPr lang="fr-FR" dirty="0" smtClean="0"/>
              <a:t>se fait </a:t>
            </a:r>
            <a:r>
              <a:rPr lang="fr-FR" dirty="0"/>
              <a:t>via l’adresse mail </a:t>
            </a:r>
            <a:r>
              <a:rPr lang="fr-FR" dirty="0" smtClean="0"/>
              <a:t>: </a:t>
            </a:r>
          </a:p>
          <a:p>
            <a:pPr marL="0" indent="0" algn="ctr">
              <a:buNone/>
            </a:pPr>
            <a:r>
              <a:rPr lang="fr-FR" u="sng" dirty="0" smtClean="0">
                <a:hlinkClick r:id="rId3"/>
              </a:rPr>
              <a:t>decla-event-tmd@developpement-durable.gouv.fr</a:t>
            </a:r>
            <a:endParaRPr lang="fr-FR" u="sng" dirty="0" smtClean="0"/>
          </a:p>
          <a:p>
            <a:pPr algn="just"/>
            <a:r>
              <a:rPr lang="fr-FR" dirty="0" smtClean="0"/>
              <a:t>Un </a:t>
            </a:r>
            <a:r>
              <a:rPr lang="fr-FR" dirty="0"/>
              <a:t>« FAQ » est disponible en bas de la page du portail. </a:t>
            </a:r>
          </a:p>
          <a:p>
            <a:pPr algn="just"/>
            <a:r>
              <a:rPr lang="fr-FR" dirty="0" smtClean="0"/>
              <a:t>Un </a:t>
            </a:r>
            <a:r>
              <a:rPr lang="fr-FR" dirty="0"/>
              <a:t>lien </a:t>
            </a:r>
            <a:r>
              <a:rPr lang="fr-FR" dirty="0" smtClean="0"/>
              <a:t>« Assistance » </a:t>
            </a:r>
            <a:r>
              <a:rPr lang="fr-FR" dirty="0"/>
              <a:t>est </a:t>
            </a:r>
            <a:r>
              <a:rPr lang="fr-FR" dirty="0" smtClean="0"/>
              <a:t>disponible en bas de la page d’accueil.</a:t>
            </a:r>
          </a:p>
          <a:p>
            <a:pPr marL="0" indent="0" algn="just">
              <a:buNone/>
            </a:pPr>
            <a:endParaRPr lang="fr-FR" dirty="0" smtClean="0"/>
          </a:p>
          <a:p>
            <a:pPr marL="0" indent="0" algn="just">
              <a:buNone/>
            </a:pPr>
            <a:r>
              <a:rPr lang="fr-FR" dirty="0" smtClean="0"/>
              <a:t> </a:t>
            </a:r>
            <a:r>
              <a:rPr lang="fr-FR" dirty="0" smtClean="0"/>
              <a:t>Si  nécessaire</a:t>
            </a:r>
            <a:r>
              <a:rPr lang="fr-FR" dirty="0"/>
              <a:t>, le déclarant pourra envoyer sa demande via ce lien. </a:t>
            </a:r>
            <a:endParaRPr lang="fr-FR" dirty="0" smtClean="0"/>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4</a:t>
            </a:fld>
            <a:endParaRPr lang="fr-FR"/>
          </a:p>
        </p:txBody>
      </p:sp>
      <p:pic>
        <p:nvPicPr>
          <p:cNvPr id="5" name="Image 4"/>
          <p:cNvPicPr/>
          <p:nvPr/>
        </p:nvPicPr>
        <p:blipFill>
          <a:blip r:embed="rId4">
            <a:extLst>
              <a:ext uri="{28A0092B-C50C-407E-A947-70E740481C1C}">
                <a14:useLocalDpi xmlns:a14="http://schemas.microsoft.com/office/drawing/2010/main" val="0"/>
              </a:ext>
            </a:extLst>
          </a:blip>
          <a:stretch>
            <a:fillRect/>
          </a:stretch>
        </p:blipFill>
        <p:spPr>
          <a:xfrm>
            <a:off x="4678680" y="4248405"/>
            <a:ext cx="2634343" cy="413657"/>
          </a:xfrm>
          <a:prstGeom prst="rect">
            <a:avLst/>
          </a:prstGeom>
        </p:spPr>
      </p:pic>
    </p:spTree>
    <p:extLst>
      <p:ext uri="{BB962C8B-B14F-4D97-AF65-F5344CB8AC3E}">
        <p14:creationId xmlns:p14="http://schemas.microsoft.com/office/powerpoint/2010/main" val="4824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66977" y="1570009"/>
            <a:ext cx="9240557" cy="3381554"/>
          </a:xfrm>
        </p:spPr>
        <p:txBody>
          <a:bodyPr>
            <a:normAutofit lnSpcReduction="10000"/>
          </a:bodyPr>
          <a:lstStyle/>
          <a:p>
            <a:r>
              <a:rPr lang="fr-FR" sz="6600" b="1" dirty="0">
                <a:ea typeface="+mj-ea"/>
                <a:cs typeface="+mj-cs"/>
              </a:rPr>
              <a:t>Données accidentologies </a:t>
            </a:r>
            <a:endParaRPr lang="fr-FR" sz="6600" b="1" dirty="0" smtClean="0">
              <a:ea typeface="+mj-ea"/>
              <a:cs typeface="+mj-cs"/>
            </a:endParaRPr>
          </a:p>
          <a:p>
            <a:r>
              <a:rPr lang="fr-FR" sz="6600" b="1" dirty="0" smtClean="0">
                <a:ea typeface="+mj-ea"/>
                <a:cs typeface="+mj-cs"/>
              </a:rPr>
              <a:t>TMD</a:t>
            </a:r>
          </a:p>
          <a:p>
            <a:r>
              <a:rPr lang="fr-FR" sz="3900" i="1" dirty="0" smtClean="0">
                <a:ea typeface="+mj-ea"/>
                <a:cs typeface="+mj-cs"/>
              </a:rPr>
              <a:t>(ADR, RID et ADN)</a:t>
            </a:r>
            <a:endParaRPr lang="fr-FR" sz="3900" i="1" dirty="0">
              <a:ea typeface="+mj-ea"/>
              <a:cs typeface="+mj-cs"/>
            </a:endParaRPr>
          </a:p>
        </p:txBody>
      </p:sp>
    </p:spTree>
    <p:extLst>
      <p:ext uri="{BB962C8B-B14F-4D97-AF65-F5344CB8AC3E}">
        <p14:creationId xmlns:p14="http://schemas.microsoft.com/office/powerpoint/2010/main" val="2549094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a:pPr>
            <a:r>
              <a:rPr lang="fr-FR" dirty="0" smtClean="0"/>
              <a:t>Enregistrement des évènements TMD dans la BDD</a:t>
            </a:r>
            <a:endParaRPr lang="fr-FR" dirty="0"/>
          </a:p>
        </p:txBody>
      </p:sp>
      <p:sp>
        <p:nvSpPr>
          <p:cNvPr id="3" name="Espace réservé du contenu 2"/>
          <p:cNvSpPr>
            <a:spLocks noGrp="1"/>
          </p:cNvSpPr>
          <p:nvPr>
            <p:ph idx="1"/>
          </p:nvPr>
        </p:nvSpPr>
        <p:spPr/>
        <p:txBody>
          <a:bodyPr anchor="ctr">
            <a:normAutofit fontScale="92500" lnSpcReduction="20000"/>
          </a:bodyPr>
          <a:lstStyle/>
          <a:p>
            <a:pPr marL="0" indent="0">
              <a:lnSpc>
                <a:spcPct val="150000"/>
              </a:lnSpc>
              <a:buNone/>
            </a:pPr>
            <a:r>
              <a:rPr lang="fr-FR" dirty="0" smtClean="0"/>
              <a:t>La Mission est informée des évènement TMD par :</a:t>
            </a:r>
          </a:p>
          <a:p>
            <a:pPr algn="just">
              <a:lnSpc>
                <a:spcPct val="150000"/>
              </a:lnSpc>
              <a:buFont typeface="Wingdings" panose="05000000000000000000" pitchFamily="2" charset="2"/>
              <a:buChar char="Ø"/>
            </a:pPr>
            <a:r>
              <a:rPr lang="fr-FR" dirty="0" smtClean="0"/>
              <a:t> Déclarations au </a:t>
            </a:r>
            <a:r>
              <a:rPr lang="fr-FR" dirty="0"/>
              <a:t>titre du 1.8.5 de l’ADR, du RID et de </a:t>
            </a:r>
            <a:r>
              <a:rPr lang="fr-FR" dirty="0" smtClean="0"/>
              <a:t>l’ADN par les entreprises TMD ;          </a:t>
            </a:r>
          </a:p>
          <a:p>
            <a:pPr algn="just">
              <a:lnSpc>
                <a:spcPct val="150000"/>
              </a:lnSpc>
              <a:buFont typeface="Wingdings" panose="05000000000000000000" pitchFamily="2" charset="2"/>
              <a:buChar char="Ø"/>
            </a:pPr>
            <a:r>
              <a:rPr lang="fr-FR" dirty="0" smtClean="0"/>
              <a:t> Rapport </a:t>
            </a:r>
            <a:r>
              <a:rPr lang="fr-FR" dirty="0"/>
              <a:t>quotidien </a:t>
            </a:r>
            <a:r>
              <a:rPr lang="fr-FR" dirty="0" smtClean="0"/>
              <a:t>du Centre </a:t>
            </a:r>
            <a:r>
              <a:rPr lang="fr-FR" dirty="0"/>
              <a:t>Ministériel de veille opérationnelle et d’alerte </a:t>
            </a:r>
            <a:r>
              <a:rPr lang="fr-FR" dirty="0" smtClean="0"/>
              <a:t>dit CMVOA (service de secours) ;</a:t>
            </a:r>
          </a:p>
          <a:p>
            <a:pPr algn="just">
              <a:lnSpc>
                <a:spcPct val="150000"/>
              </a:lnSpc>
              <a:buFont typeface="Wingdings" panose="05000000000000000000" pitchFamily="2" charset="2"/>
              <a:buChar char="Ø"/>
            </a:pPr>
            <a:r>
              <a:rPr lang="fr-FR" dirty="0" smtClean="0"/>
              <a:t> Presse ; </a:t>
            </a:r>
          </a:p>
          <a:p>
            <a:pPr algn="just">
              <a:lnSpc>
                <a:spcPct val="150000"/>
              </a:lnSpc>
              <a:buFont typeface="Wingdings" panose="05000000000000000000" pitchFamily="2" charset="2"/>
              <a:buChar char="Ø"/>
            </a:pPr>
            <a:r>
              <a:rPr lang="fr-FR" dirty="0" smtClean="0"/>
              <a:t> Services déconcentrés du ministère. </a:t>
            </a:r>
          </a:p>
          <a:p>
            <a:pPr marL="0" indent="0" algn="just">
              <a:buNone/>
            </a:pPr>
            <a:endParaRPr lang="fr-FR" dirty="0"/>
          </a:p>
        </p:txBody>
      </p:sp>
    </p:spTree>
    <p:extLst>
      <p:ext uri="{BB962C8B-B14F-4D97-AF65-F5344CB8AC3E}">
        <p14:creationId xmlns:p14="http://schemas.microsoft.com/office/powerpoint/2010/main" val="454174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2"/>
            </a:pPr>
            <a:r>
              <a:rPr lang="fr-FR" dirty="0" smtClean="0"/>
              <a:t>En 2023, évènements </a:t>
            </a:r>
            <a:r>
              <a:rPr lang="fr-FR" dirty="0"/>
              <a:t>enregistrés dans              </a:t>
            </a:r>
            <a:r>
              <a:rPr lang="fr-FR" dirty="0" err="1"/>
              <a:t>Decla</a:t>
            </a:r>
            <a:r>
              <a:rPr lang="fr-FR" dirty="0"/>
              <a:t>-</a:t>
            </a:r>
            <a:r>
              <a:rPr lang="fr-FR" dirty="0" err="1"/>
              <a:t>event</a:t>
            </a:r>
            <a:r>
              <a:rPr lang="fr-FR" dirty="0"/>
              <a:t>-TMD</a:t>
            </a:r>
          </a:p>
        </p:txBody>
      </p:sp>
      <p:sp>
        <p:nvSpPr>
          <p:cNvPr id="3" name="Espace réservé du contenu 2"/>
          <p:cNvSpPr>
            <a:spLocks noGrp="1"/>
          </p:cNvSpPr>
          <p:nvPr>
            <p:ph idx="1"/>
          </p:nvPr>
        </p:nvSpPr>
        <p:spPr/>
        <p:txBody>
          <a:bodyPr anchor="ctr">
            <a:normAutofit/>
          </a:bodyPr>
          <a:lstStyle/>
          <a:p>
            <a:pPr marL="0" indent="0">
              <a:lnSpc>
                <a:spcPct val="150000"/>
              </a:lnSpc>
              <a:buNone/>
            </a:pPr>
            <a:r>
              <a:rPr lang="fr-FR" dirty="0" smtClean="0"/>
              <a:t>En 2023, 131 évènements </a:t>
            </a:r>
            <a:r>
              <a:rPr lang="fr-FR" dirty="0" smtClean="0"/>
              <a:t>TMD </a:t>
            </a:r>
            <a:r>
              <a:rPr lang="fr-FR" dirty="0" smtClean="0"/>
              <a:t> ont été enregistrés dans </a:t>
            </a:r>
            <a:r>
              <a:rPr lang="fr-FR" dirty="0" smtClean="0"/>
              <a:t>la </a:t>
            </a:r>
            <a:r>
              <a:rPr lang="fr-FR" dirty="0" smtClean="0"/>
              <a:t>base</a:t>
            </a:r>
            <a:r>
              <a:rPr lang="fr-FR" dirty="0"/>
              <a:t> </a:t>
            </a:r>
            <a:r>
              <a:rPr lang="fr-FR" dirty="0" smtClean="0"/>
              <a:t>dont : </a:t>
            </a:r>
            <a:endParaRPr lang="fr-FR" dirty="0" smtClean="0"/>
          </a:p>
          <a:p>
            <a:pPr>
              <a:lnSpc>
                <a:spcPct val="150000"/>
              </a:lnSpc>
              <a:buFont typeface="Wingdings" panose="05000000000000000000" pitchFamily="2" charset="2"/>
              <a:buChar char="Ø"/>
            </a:pPr>
            <a:r>
              <a:rPr lang="fr-FR" dirty="0" smtClean="0"/>
              <a:t> </a:t>
            </a:r>
            <a:r>
              <a:rPr lang="fr-FR" u="sng" dirty="0" smtClean="0"/>
              <a:t>75 </a:t>
            </a:r>
            <a:r>
              <a:rPr lang="fr-FR" u="sng" dirty="0"/>
              <a:t>évènements </a:t>
            </a:r>
            <a:r>
              <a:rPr lang="fr-FR" dirty="0"/>
              <a:t>ont fait l’objet d’une déclaration </a:t>
            </a:r>
            <a:r>
              <a:rPr lang="fr-FR" dirty="0" smtClean="0"/>
              <a:t>au titre du 1.8.5 de l’ADR, du RID et de l’ADN ;</a:t>
            </a:r>
          </a:p>
          <a:p>
            <a:pPr>
              <a:lnSpc>
                <a:spcPct val="150000"/>
              </a:lnSpc>
              <a:buFont typeface="Wingdings" panose="05000000000000000000" pitchFamily="2" charset="2"/>
              <a:buChar char="Ø"/>
            </a:pPr>
            <a:r>
              <a:rPr lang="fr-FR" dirty="0" smtClean="0"/>
              <a:t> </a:t>
            </a:r>
            <a:r>
              <a:rPr lang="fr-FR" u="sng" dirty="0" smtClean="0"/>
              <a:t>56 évènements </a:t>
            </a:r>
            <a:r>
              <a:rPr lang="fr-FR" dirty="0" smtClean="0"/>
              <a:t>ont été remontés via le </a:t>
            </a:r>
            <a:r>
              <a:rPr lang="fr-FR" dirty="0"/>
              <a:t>Centre Ministériel de veille opérationnelle et d’alerte (CMVOA), </a:t>
            </a:r>
            <a:r>
              <a:rPr lang="fr-FR" dirty="0" smtClean="0"/>
              <a:t>les articles de presse et les contrôleurs de DREAL. </a:t>
            </a:r>
            <a:endParaRPr lang="fr-FR" dirty="0"/>
          </a:p>
        </p:txBody>
      </p:sp>
    </p:spTree>
    <p:extLst>
      <p:ext uri="{BB962C8B-B14F-4D97-AF65-F5344CB8AC3E}">
        <p14:creationId xmlns:p14="http://schemas.microsoft.com/office/powerpoint/2010/main" val="217315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3"/>
            </a:pPr>
            <a:r>
              <a:rPr lang="fr-FR" dirty="0" smtClean="0"/>
              <a:t>Evènements enregistrés dans la BDD de la Mission sur les </a:t>
            </a:r>
            <a:r>
              <a:rPr lang="fr-FR" b="1" u="sng" dirty="0" smtClean="0"/>
              <a:t>5 dernières années</a:t>
            </a:r>
            <a:endParaRPr lang="fr-FR" b="1" u="sng" dirty="0"/>
          </a:p>
        </p:txBody>
      </p:sp>
      <p:sp>
        <p:nvSpPr>
          <p:cNvPr id="3" name="Espace réservé du contenu 2"/>
          <p:cNvSpPr>
            <a:spLocks noGrp="1"/>
          </p:cNvSpPr>
          <p:nvPr>
            <p:ph idx="1"/>
          </p:nvPr>
        </p:nvSpPr>
        <p:spPr/>
        <p:txBody>
          <a:bodyPr>
            <a:normAutofit/>
          </a:bodyPr>
          <a:lstStyle/>
          <a:p>
            <a:pPr marL="0" indent="0">
              <a:buNone/>
            </a:pPr>
            <a:endParaRPr lang="fr-FR" dirty="0"/>
          </a:p>
          <a:p>
            <a:pPr marL="0" indent="0">
              <a:buNone/>
            </a:pPr>
            <a:endParaRPr lang="fr-FR" dirty="0" smtClean="0"/>
          </a:p>
        </p:txBody>
      </p:sp>
      <p:graphicFrame>
        <p:nvGraphicFramePr>
          <p:cNvPr id="7" name="Graphique 6"/>
          <p:cNvGraphicFramePr>
            <a:graphicFrameLocks/>
          </p:cNvGraphicFramePr>
          <p:nvPr>
            <p:extLst>
              <p:ext uri="{D42A27DB-BD31-4B8C-83A1-F6EECF244321}">
                <p14:modId xmlns:p14="http://schemas.microsoft.com/office/powerpoint/2010/main" val="3960111413"/>
              </p:ext>
            </p:extLst>
          </p:nvPr>
        </p:nvGraphicFramePr>
        <p:xfrm>
          <a:off x="798024" y="2007684"/>
          <a:ext cx="5419896" cy="3796349"/>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p:cNvSpPr txBox="1"/>
          <p:nvPr/>
        </p:nvSpPr>
        <p:spPr>
          <a:xfrm>
            <a:off x="5974429" y="2599366"/>
            <a:ext cx="5297976" cy="1477328"/>
          </a:xfrm>
          <a:prstGeom prst="rect">
            <a:avLst/>
          </a:prstGeom>
          <a:noFill/>
        </p:spPr>
        <p:txBody>
          <a:bodyPr wrap="square" rtlCol="0" anchor="ctr">
            <a:spAutoFit/>
          </a:bodyPr>
          <a:lstStyle/>
          <a:p>
            <a:pPr algn="just"/>
            <a:r>
              <a:rPr lang="fr-FR" sz="2400" dirty="0" smtClean="0"/>
              <a:t>La Mission a constaté une </a:t>
            </a:r>
            <a:r>
              <a:rPr lang="fr-FR" sz="2400" b="1" u="sng" dirty="0" smtClean="0"/>
              <a:t>évolution importante d’évènements TMD</a:t>
            </a:r>
            <a:r>
              <a:rPr lang="fr-FR" sz="2400" dirty="0" smtClean="0"/>
              <a:t> à la sortie du confinement (2021 et 2022). </a:t>
            </a:r>
          </a:p>
          <a:p>
            <a:endParaRPr lang="fr-FR" dirty="0"/>
          </a:p>
        </p:txBody>
      </p:sp>
    </p:spTree>
    <p:extLst>
      <p:ext uri="{BB962C8B-B14F-4D97-AF65-F5344CB8AC3E}">
        <p14:creationId xmlns:p14="http://schemas.microsoft.com/office/powerpoint/2010/main" val="845530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857250" indent="-857250">
              <a:buFont typeface="+mj-lt"/>
              <a:buAutoNum type="romanUcPeriod" startAt="6"/>
            </a:pPr>
            <a:r>
              <a:rPr lang="fr-FR" dirty="0" smtClean="0"/>
              <a:t>Répartitions des évènements TMD par nature </a:t>
            </a:r>
            <a:r>
              <a:rPr lang="fr-FR" dirty="0" smtClean="0"/>
              <a:t>d’opérations et par classe MD</a:t>
            </a:r>
            <a:endParaRPr lang="fr-FR" dirty="0"/>
          </a:p>
        </p:txBody>
      </p:sp>
      <p:sp>
        <p:nvSpPr>
          <p:cNvPr id="3" name="Espace réservé du contenu 2"/>
          <p:cNvSpPr>
            <a:spLocks noGrp="1"/>
          </p:cNvSpPr>
          <p:nvPr>
            <p:ph idx="1"/>
          </p:nvPr>
        </p:nvSpPr>
        <p:spPr>
          <a:xfrm>
            <a:off x="838200" y="1690688"/>
            <a:ext cx="10515600" cy="4486275"/>
          </a:xfrm>
        </p:spPr>
        <p:txBody>
          <a:bodyPr anchor="ctr">
            <a:normAutofit/>
          </a:bodyPr>
          <a:lstStyle/>
          <a:p>
            <a:pPr marL="0" indent="0" algn="just">
              <a:lnSpc>
                <a:spcPct val="100000"/>
              </a:lnSpc>
              <a:buNone/>
            </a:pPr>
            <a:r>
              <a:rPr lang="fr-FR" dirty="0" smtClean="0"/>
              <a:t>En </a:t>
            </a:r>
            <a:r>
              <a:rPr lang="fr-FR" b="1" dirty="0"/>
              <a:t>2023</a:t>
            </a:r>
            <a:r>
              <a:rPr lang="fr-FR" dirty="0"/>
              <a:t>: </a:t>
            </a:r>
          </a:p>
          <a:p>
            <a:pPr algn="just">
              <a:lnSpc>
                <a:spcPct val="100000"/>
              </a:lnSpc>
              <a:buFont typeface="Wingdings" panose="05000000000000000000" pitchFamily="2" charset="2"/>
              <a:buChar char="Ø"/>
            </a:pPr>
            <a:r>
              <a:rPr lang="fr-FR" dirty="0"/>
              <a:t> </a:t>
            </a:r>
            <a:r>
              <a:rPr lang="fr-FR" u="sng" dirty="0"/>
              <a:t>83 évènements</a:t>
            </a:r>
            <a:r>
              <a:rPr lang="fr-FR" dirty="0"/>
              <a:t> ont eu lieu lors du transport ;</a:t>
            </a:r>
          </a:p>
          <a:p>
            <a:pPr algn="just">
              <a:lnSpc>
                <a:spcPct val="100000"/>
              </a:lnSpc>
              <a:buFont typeface="Wingdings" panose="05000000000000000000" pitchFamily="2" charset="2"/>
              <a:buChar char="Ø"/>
            </a:pPr>
            <a:r>
              <a:rPr lang="fr-FR" dirty="0"/>
              <a:t> </a:t>
            </a:r>
            <a:r>
              <a:rPr lang="fr-FR" u="sng" dirty="0"/>
              <a:t>33 évènements</a:t>
            </a:r>
            <a:r>
              <a:rPr lang="fr-FR" dirty="0"/>
              <a:t> ont eu lieu lors du chargement </a:t>
            </a:r>
            <a:r>
              <a:rPr lang="fr-FR" dirty="0" smtClean="0"/>
              <a:t>ou déchargement </a:t>
            </a:r>
            <a:r>
              <a:rPr lang="fr-FR" dirty="0"/>
              <a:t>MD;</a:t>
            </a:r>
          </a:p>
          <a:p>
            <a:pPr algn="just">
              <a:lnSpc>
                <a:spcPct val="100000"/>
              </a:lnSpc>
              <a:buFont typeface="Wingdings" panose="05000000000000000000" pitchFamily="2" charset="2"/>
              <a:buChar char="Ø"/>
            </a:pPr>
            <a:r>
              <a:rPr lang="fr-FR" dirty="0"/>
              <a:t> </a:t>
            </a:r>
            <a:r>
              <a:rPr lang="fr-FR" u="sng" dirty="0"/>
              <a:t>11 évènements</a:t>
            </a:r>
            <a:r>
              <a:rPr lang="fr-FR" dirty="0"/>
              <a:t> ont eu lieu lors du triage </a:t>
            </a:r>
            <a:r>
              <a:rPr lang="fr-FR" dirty="0" smtClean="0"/>
              <a:t>ferroviaire. </a:t>
            </a:r>
          </a:p>
          <a:p>
            <a:pPr algn="just">
              <a:lnSpc>
                <a:spcPct val="100000"/>
              </a:lnSpc>
              <a:buFont typeface="Wingdings" panose="05000000000000000000" pitchFamily="2" charset="2"/>
              <a:buChar char="Ø"/>
            </a:pPr>
            <a:r>
              <a:rPr lang="fr-FR" dirty="0"/>
              <a:t> L</a:t>
            </a:r>
            <a:r>
              <a:rPr lang="fr-FR" dirty="0" smtClean="0"/>
              <a:t>es classes MD « 2, 3, 8 et 9 » sont les plus concernées par les évènements</a:t>
            </a:r>
            <a:endParaRPr lang="fr-FR" dirty="0"/>
          </a:p>
        </p:txBody>
      </p:sp>
    </p:spTree>
    <p:extLst>
      <p:ext uri="{BB962C8B-B14F-4D97-AF65-F5344CB8AC3E}">
        <p14:creationId xmlns:p14="http://schemas.microsoft.com/office/powerpoint/2010/main" val="4193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potx" id="{2FC98C42-0B9B-459A-923A-A7A8E9A32E2C}" vid="{1D657C8B-AA0C-407F-9D21-F487060F72AC}"/>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potx" id="{2FC98C42-0B9B-459A-923A-A7A8E9A32E2C}" vid="{BFAC732C-2F82-45CF-B66C-9D444D24E23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5614F393C004CA6EE5CD6C6D2C812" ma:contentTypeVersion="6" ma:contentTypeDescription="Crée un document." ma:contentTypeScope="" ma:versionID="c1233f3a1cb6d4b830063e37f7162c7f">
  <xsd:schema xmlns:xsd="http://www.w3.org/2001/XMLSchema" xmlns:xs="http://www.w3.org/2001/XMLSchema" xmlns:p="http://schemas.microsoft.com/office/2006/metadata/properties" xmlns:ns2="1611e7a6-53ae-49b8-886e-bfadef967e5a" xmlns:ns3="82d848f1-8aef-49ce-af29-285c3b264b0d" targetNamespace="http://schemas.microsoft.com/office/2006/metadata/properties" ma:root="true" ma:fieldsID="3e23873261761509ac31d0524af32c3b" ns2:_="" ns3:_="">
    <xsd:import namespace="1611e7a6-53ae-49b8-886e-bfadef967e5a"/>
    <xsd:import namespace="82d848f1-8aef-49ce-af29-285c3b264b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1e7a6-53ae-49b8-886e-bfadef967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d848f1-8aef-49ce-af29-285c3b264b0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A0285-758A-4E9A-B107-F6C60447A142}"/>
</file>

<file path=customXml/itemProps2.xml><?xml version="1.0" encoding="utf-8"?>
<ds:datastoreItem xmlns:ds="http://schemas.openxmlformats.org/officeDocument/2006/customXml" ds:itemID="{D75001DD-15E1-4C23-94AE-BF3FC2E4B4D3}"/>
</file>

<file path=customXml/itemProps3.xml><?xml version="1.0" encoding="utf-8"?>
<ds:datastoreItem xmlns:ds="http://schemas.openxmlformats.org/officeDocument/2006/customXml" ds:itemID="{7E703977-CE64-4834-B4F6-69B4F94800AB}"/>
</file>

<file path=docProps/app.xml><?xml version="1.0" encoding="utf-8"?>
<Properties xmlns="http://schemas.openxmlformats.org/officeDocument/2006/extended-properties" xmlns:vt="http://schemas.openxmlformats.org/officeDocument/2006/docPropsVTypes">
  <Template>masque_dgpr(1)</Template>
  <TotalTime>1546</TotalTime>
  <Words>1116</Words>
  <Application>Microsoft Office PowerPoint</Application>
  <PresentationFormat>Grand écran</PresentationFormat>
  <Paragraphs>115</Paragraphs>
  <Slides>19</Slides>
  <Notes>4</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19</vt:i4>
      </vt:variant>
    </vt:vector>
  </HeadingPairs>
  <TitlesOfParts>
    <vt:vector size="25" baseType="lpstr">
      <vt:lpstr>Arial</vt:lpstr>
      <vt:lpstr>Calibri</vt:lpstr>
      <vt:lpstr>Gill Sans MT</vt:lpstr>
      <vt:lpstr>Wingdings</vt:lpstr>
      <vt:lpstr>Conception personnalisée</vt:lpstr>
      <vt:lpstr>1_Conception personnalisée</vt:lpstr>
      <vt:lpstr>TELE DECLARATION D’EVENEMENT TMD  Decla-Event-TMD</vt:lpstr>
      <vt:lpstr>Portail  « Decla-event-TMD » </vt:lpstr>
      <vt:lpstr>Portail  « Decla-event-TMD » </vt:lpstr>
      <vt:lpstr>Pour contacter la Mission</vt:lpstr>
      <vt:lpstr>Présentation PowerPoint</vt:lpstr>
      <vt:lpstr>Enregistrement des évènements TMD dans la BDD</vt:lpstr>
      <vt:lpstr>En 2023, évènements enregistrés dans              Decla-event-TMD</vt:lpstr>
      <vt:lpstr>Evènements enregistrés dans la BDD de la Mission sur les 5 dernières années</vt:lpstr>
      <vt:lpstr>Répartitions des évènements TMD par nature d’opérations et par classe MD</vt:lpstr>
      <vt:lpstr>Descriptions des évènements déclarés</vt:lpstr>
      <vt:lpstr>Descriptions des évènements déclarés</vt:lpstr>
      <vt:lpstr> Causes évoquées dans les déclarations</vt:lpstr>
      <vt:lpstr> Causes évoquées dans les déclarations</vt:lpstr>
      <vt:lpstr> Causes évoquées dans les déclarations</vt:lpstr>
      <vt:lpstr> Un exemple</vt:lpstr>
      <vt:lpstr> Quelques exemples</vt:lpstr>
      <vt:lpstr> Quel impact humain (2023) ? </vt:lpstr>
      <vt:lpstr> Ces données sont accessibles </vt:lpstr>
      <vt:lpstr>Merci de votre attention </vt:lpstr>
    </vt:vector>
  </TitlesOfParts>
  <Company>MTES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RAYAR Reena</dc:creator>
  <cp:lastModifiedBy>Reena RAYAR</cp:lastModifiedBy>
  <cp:revision>158</cp:revision>
  <cp:lastPrinted>2023-04-11T12:41:19Z</cp:lastPrinted>
  <dcterms:created xsi:type="dcterms:W3CDTF">2023-03-16T16:41:15Z</dcterms:created>
  <dcterms:modified xsi:type="dcterms:W3CDTF">2024-06-19T15:08:13Z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0x010100FCF5614F393C004CA6EE5CD6C6D2C812</vt:lpwstr>
  </property>
</Properties>
</file>